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1" r:id="rId2"/>
    <p:sldId id="699" r:id="rId3"/>
    <p:sldId id="696" r:id="rId4"/>
    <p:sldId id="706" r:id="rId5"/>
    <p:sldId id="707" r:id="rId6"/>
    <p:sldId id="708" r:id="rId7"/>
    <p:sldId id="709" r:id="rId8"/>
    <p:sldId id="710" r:id="rId9"/>
    <p:sldId id="711" r:id="rId10"/>
    <p:sldId id="712" r:id="rId11"/>
    <p:sldId id="713" r:id="rId12"/>
    <p:sldId id="714" r:id="rId13"/>
    <p:sldId id="715" r:id="rId14"/>
    <p:sldId id="716" r:id="rId15"/>
    <p:sldId id="717" r:id="rId16"/>
    <p:sldId id="718" r:id="rId17"/>
    <p:sldId id="719" r:id="rId18"/>
    <p:sldId id="720" r:id="rId19"/>
    <p:sldId id="721" r:id="rId20"/>
    <p:sldId id="722" r:id="rId21"/>
    <p:sldId id="723" r:id="rId22"/>
    <p:sldId id="724" r:id="rId23"/>
    <p:sldId id="695" r:id="rId24"/>
  </p:sldIdLst>
  <p:sldSz cx="20104100" cy="11309350"/>
  <p:notesSz cx="20104100" cy="1130935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42" userDrawn="1">
          <p15:clr>
            <a:srgbClr val="A4A3A4"/>
          </p15:clr>
        </p15:guide>
        <p15:guide id="2" pos="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5B012"/>
    <a:srgbClr val="FFFFFF"/>
    <a:srgbClr val="91A3B0"/>
    <a:srgbClr val="333333"/>
    <a:srgbClr val="0F316C"/>
    <a:srgbClr val="0071CE"/>
    <a:srgbClr val="17B69C"/>
    <a:srgbClr val="EDF1F5"/>
    <a:srgbClr val="C5D9E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7" autoAdjust="0"/>
    <p:restoredTop sz="93817" autoAdjust="0"/>
  </p:normalViewPr>
  <p:slideViewPr>
    <p:cSldViewPr>
      <p:cViewPr varScale="1">
        <p:scale>
          <a:sx n="68" d="100"/>
          <a:sy n="68" d="100"/>
        </p:scale>
        <p:origin x="-354" y="-114"/>
      </p:cViewPr>
      <p:guideLst>
        <p:guide orient="horz" pos="1642"/>
        <p:guide pos="908"/>
      </p:guideLst>
    </p:cSldViewPr>
  </p:slideViewPr>
  <p:notesTextViewPr>
    <p:cViewPr>
      <p:scale>
        <a:sx n="3" d="2"/>
        <a:sy n="3" d="2"/>
      </p:scale>
      <p:origin x="0" y="0"/>
    </p:cViewPr>
  </p:notesTextViewPr>
  <p:sorterViewPr>
    <p:cViewPr>
      <p:scale>
        <a:sx n="125" d="100"/>
        <a:sy n="125" d="100"/>
      </p:scale>
      <p:origin x="0" y="-2544"/>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atin typeface="IBM Plex Sans" panose="020B0503050203000203" pitchFamily="34" charset="0"/>
              </a:defRPr>
            </a:lvl1pPr>
          </a:lstStyle>
          <a:p>
            <a:endParaRPr lang="ru-RU" dirty="0"/>
          </a:p>
        </p:txBody>
      </p:sp>
      <p:sp>
        <p:nvSpPr>
          <p:cNvPr id="3" name="Дата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atin typeface="IBM Plex Sans" panose="020B0503050203000203" pitchFamily="34" charset="0"/>
              </a:defRPr>
            </a:lvl1pPr>
          </a:lstStyle>
          <a:p>
            <a:fld id="{15504EF5-1B61-4C08-BFDD-5C0D5AF73FD4}" type="datetimeFigureOut">
              <a:rPr lang="ru-RU" smtClean="0"/>
              <a:pPr/>
              <a:t>20.11.2023</a:t>
            </a:fld>
            <a:endParaRPr lang="ru-RU" dirty="0"/>
          </a:p>
        </p:txBody>
      </p:sp>
      <p:sp>
        <p:nvSpPr>
          <p:cNvPr id="4" name="Образ слайда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atin typeface="IBM Plex Sans" panose="020B0503050203000203" pitchFamily="34" charset="0"/>
              </a:defRPr>
            </a:lvl1pPr>
          </a:lstStyle>
          <a:p>
            <a:endParaRPr lang="ru-RU" dirty="0"/>
          </a:p>
        </p:txBody>
      </p:sp>
      <p:sp>
        <p:nvSpPr>
          <p:cNvPr id="7" name="Номер слайда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atin typeface="IBM Plex Sans" panose="020B0503050203000203" pitchFamily="34" charset="0"/>
              </a:defRPr>
            </a:lvl1pPr>
          </a:lstStyle>
          <a:p>
            <a:fld id="{65D8CCBB-81F9-477D-A072-57A81C27A3A4}" type="slidenum">
              <a:rPr lang="ru-RU" smtClean="0"/>
              <a:pPr/>
              <a:t>‹#›</a:t>
            </a:fld>
            <a:endParaRPr lang="ru-RU" dirty="0"/>
          </a:p>
        </p:txBody>
      </p:sp>
    </p:spTree>
    <p:extLst>
      <p:ext uri="{BB962C8B-B14F-4D97-AF65-F5344CB8AC3E}">
        <p14:creationId xmlns="" xmlns:p14="http://schemas.microsoft.com/office/powerpoint/2010/main" val="3637103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BM Plex Sans" panose="020B0503050203000203" pitchFamily="34" charset="0"/>
        <a:ea typeface="+mn-ea"/>
        <a:cs typeface="+mn-cs"/>
      </a:defRPr>
    </a:lvl1pPr>
    <a:lvl2pPr marL="457200" algn="l" defTabSz="914400" rtl="0" eaLnBrk="1" latinLnBrk="0" hangingPunct="1">
      <a:defRPr sz="1200" kern="1200">
        <a:solidFill>
          <a:schemeClr val="tx1"/>
        </a:solidFill>
        <a:latin typeface="IBM Plex Sans" panose="020B0503050203000203" pitchFamily="34" charset="0"/>
        <a:ea typeface="+mn-ea"/>
        <a:cs typeface="+mn-cs"/>
      </a:defRPr>
    </a:lvl2pPr>
    <a:lvl3pPr marL="914400" algn="l" defTabSz="914400" rtl="0" eaLnBrk="1" latinLnBrk="0" hangingPunct="1">
      <a:defRPr sz="1200" kern="1200">
        <a:solidFill>
          <a:schemeClr val="tx1"/>
        </a:solidFill>
        <a:latin typeface="IBM Plex Sans" panose="020B0503050203000203" pitchFamily="34" charset="0"/>
        <a:ea typeface="+mn-ea"/>
        <a:cs typeface="+mn-cs"/>
      </a:defRPr>
    </a:lvl3pPr>
    <a:lvl4pPr marL="1371600" algn="l" defTabSz="914400" rtl="0" eaLnBrk="1" latinLnBrk="0" hangingPunct="1">
      <a:defRPr sz="1200" kern="1200">
        <a:solidFill>
          <a:schemeClr val="tx1"/>
        </a:solidFill>
        <a:latin typeface="IBM Plex Sans" panose="020B0503050203000203" pitchFamily="34" charset="0"/>
        <a:ea typeface="+mn-ea"/>
        <a:cs typeface="+mn-cs"/>
      </a:defRPr>
    </a:lvl4pPr>
    <a:lvl5pPr marL="1828800" algn="l" defTabSz="914400" rtl="0" eaLnBrk="1" latinLnBrk="0" hangingPunct="1">
      <a:defRPr sz="1200" kern="1200">
        <a:solidFill>
          <a:schemeClr val="tx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76999"/>
          </a:xfrm>
          <a:prstGeom prst="rect">
            <a:avLst/>
          </a:prstGeom>
        </p:spPr>
        <p:txBody>
          <a:bodyPr wrap="square" lIns="0" tIns="0" rIns="0" bIns="0">
            <a:spAutoFit/>
          </a:bodyPr>
          <a:lstStyle>
            <a:lvl1pPr>
              <a:defRPr>
                <a:latin typeface="IBM Plex Sans" panose="020B0503050203000203" pitchFamily="34" charset="0"/>
              </a:defRPr>
            </a:lvl1pPr>
          </a:lstStyle>
          <a:p>
            <a:endParaRPr dirty="0"/>
          </a:p>
        </p:txBody>
      </p:sp>
      <p:sp>
        <p:nvSpPr>
          <p:cNvPr id="3" name="Holder 3"/>
          <p:cNvSpPr>
            <a:spLocks noGrp="1"/>
          </p:cNvSpPr>
          <p:nvPr>
            <p:ph type="subTitle" idx="4"/>
          </p:nvPr>
        </p:nvSpPr>
        <p:spPr>
          <a:xfrm>
            <a:off x="3015615" y="6333236"/>
            <a:ext cx="14072870" cy="276999"/>
          </a:xfrm>
          <a:prstGeom prst="rect">
            <a:avLst/>
          </a:prstGeom>
        </p:spPr>
        <p:txBody>
          <a:bodyPr wrap="square" lIns="0" tIns="0" rIns="0" bIns="0">
            <a:spAutoFit/>
          </a:bodyPr>
          <a:lstStyle>
            <a:lvl1pPr>
              <a:defRPr>
                <a:latin typeface="IBM Plex Sans" panose="020B0503050203000203" pitchFamily="34" charset="0"/>
              </a:defRPr>
            </a:lvl1pPr>
          </a:lstStyle>
          <a:p>
            <a:endParaRPr dirty="0"/>
          </a:p>
        </p:txBody>
      </p:sp>
      <p:sp>
        <p:nvSpPr>
          <p:cNvPr id="4" name="Holder 4"/>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5" name="Holder 5"/>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491004" y="1399796"/>
            <a:ext cx="13122090" cy="704214"/>
          </a:xfrm>
          <a:prstGeom prst="rect">
            <a:avLst/>
          </a:prstGeom>
        </p:spPr>
        <p:txBody>
          <a:bodyPr lIns="0" tIns="0" rIns="0" bIns="0"/>
          <a:lstStyle>
            <a:lvl1pPr>
              <a:defRPr sz="4450" b="0" i="0">
                <a:solidFill>
                  <a:srgbClr val="60269E"/>
                </a:solidFill>
                <a:latin typeface="IBM Plex Sans" panose="020B0503050203000203" pitchFamily="34" charset="0"/>
                <a:cs typeface="IBM Plex Sans" panose="020B0503050203000203" pitchFamily="34" charset="0"/>
              </a:defRPr>
            </a:lvl1pPr>
          </a:lstStyle>
          <a:p>
            <a:endParaRPr dirty="0"/>
          </a:p>
        </p:txBody>
      </p:sp>
      <p:sp>
        <p:nvSpPr>
          <p:cNvPr id="3" name="Holder 3"/>
          <p:cNvSpPr>
            <a:spLocks noGrp="1"/>
          </p:cNvSpPr>
          <p:nvPr>
            <p:ph type="body" idx="1"/>
          </p:nvPr>
        </p:nvSpPr>
        <p:spPr>
          <a:xfrm>
            <a:off x="1413063" y="3203932"/>
            <a:ext cx="17277972" cy="5650230"/>
          </a:xfrm>
          <a:prstGeom prst="rect">
            <a:avLst/>
          </a:prstGeom>
        </p:spPr>
        <p:txBody>
          <a:bodyPr lIns="0" tIns="0" rIns="0" bIns="0"/>
          <a:lstStyle>
            <a:lvl1pPr>
              <a:defRPr b="0" i="0">
                <a:solidFill>
                  <a:schemeClr val="tx1"/>
                </a:solidFill>
                <a:latin typeface="IBM Plex Sans" panose="020B0503050203000203" pitchFamily="34" charset="0"/>
              </a:defRPr>
            </a:lvl1pPr>
          </a:lstStyle>
          <a:p>
            <a:endParaRPr dirty="0"/>
          </a:p>
        </p:txBody>
      </p:sp>
      <p:sp>
        <p:nvSpPr>
          <p:cNvPr id="4" name="Holder 4"/>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5" name="Holder 5"/>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491004" y="1399796"/>
            <a:ext cx="13122090" cy="704214"/>
          </a:xfrm>
          <a:prstGeom prst="rect">
            <a:avLst/>
          </a:prstGeom>
        </p:spPr>
        <p:txBody>
          <a:bodyPr lIns="0" tIns="0" rIns="0" bIns="0"/>
          <a:lstStyle>
            <a:lvl1pPr>
              <a:defRPr sz="4450" b="0" i="0">
                <a:solidFill>
                  <a:srgbClr val="60269E"/>
                </a:solidFill>
                <a:latin typeface="IBM Plex Sans" panose="020B0503050203000203" pitchFamily="34" charset="0"/>
                <a:cs typeface="IBM Plex Sans" panose="020B0503050203000203" pitchFamily="34" charset="0"/>
              </a:defRPr>
            </a:lvl1pPr>
          </a:lstStyle>
          <a:p>
            <a:endParaRPr dirty="0"/>
          </a:p>
        </p:txBody>
      </p:sp>
      <p:sp>
        <p:nvSpPr>
          <p:cNvPr id="3" name="Holder 3"/>
          <p:cNvSpPr>
            <a:spLocks noGrp="1"/>
          </p:cNvSpPr>
          <p:nvPr>
            <p:ph sz="half" idx="2"/>
          </p:nvPr>
        </p:nvSpPr>
        <p:spPr>
          <a:xfrm>
            <a:off x="1413063" y="2738131"/>
            <a:ext cx="6891020" cy="400110"/>
          </a:xfrm>
          <a:prstGeom prst="rect">
            <a:avLst/>
          </a:prstGeom>
        </p:spPr>
        <p:txBody>
          <a:bodyPr wrap="square" lIns="0" tIns="0" rIns="0" bIns="0">
            <a:spAutoFit/>
          </a:bodyPr>
          <a:lstStyle>
            <a:lvl1pPr>
              <a:defRPr sz="2600" b="0" i="0">
                <a:solidFill>
                  <a:schemeClr val="tx1"/>
                </a:solidFill>
                <a:latin typeface="IBM Plex Sans" panose="020B0503050203000203" pitchFamily="34" charset="0"/>
                <a:cs typeface="IBM Plex Sans" panose="020B0503050203000203" pitchFamily="34" charset="0"/>
              </a:defRPr>
            </a:lvl1pPr>
          </a:lstStyle>
          <a:p>
            <a:endParaRPr dirty="0"/>
          </a:p>
        </p:txBody>
      </p:sp>
      <p:sp>
        <p:nvSpPr>
          <p:cNvPr id="4" name="Holder 4"/>
          <p:cNvSpPr>
            <a:spLocks noGrp="1"/>
          </p:cNvSpPr>
          <p:nvPr>
            <p:ph sz="half" idx="3"/>
          </p:nvPr>
        </p:nvSpPr>
        <p:spPr>
          <a:xfrm>
            <a:off x="10353611" y="2601150"/>
            <a:ext cx="8745284" cy="276999"/>
          </a:xfrm>
          <a:prstGeom prst="rect">
            <a:avLst/>
          </a:prstGeom>
        </p:spPr>
        <p:txBody>
          <a:bodyPr wrap="square" lIns="0" tIns="0" rIns="0" bIns="0">
            <a:spAutoFit/>
          </a:bodyPr>
          <a:lstStyle>
            <a:lvl1pPr>
              <a:defRPr>
                <a:latin typeface="IBM Plex Sans" panose="020B0503050203000203" pitchFamily="34" charset="0"/>
              </a:defRPr>
            </a:lvl1pPr>
          </a:lstStyle>
          <a:p>
            <a:endParaRPr dirty="0"/>
          </a:p>
        </p:txBody>
      </p:sp>
      <p:sp>
        <p:nvSpPr>
          <p:cNvPr id="5" name="Holder 5"/>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6" name="Holder 6"/>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7" name="Holder 7"/>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491004" y="1399796"/>
            <a:ext cx="13122090" cy="704214"/>
          </a:xfrm>
          <a:prstGeom prst="rect">
            <a:avLst/>
          </a:prstGeom>
        </p:spPr>
        <p:txBody>
          <a:bodyPr lIns="0" tIns="0" rIns="0" bIns="0"/>
          <a:lstStyle>
            <a:lvl1pPr>
              <a:defRPr sz="4450" b="0" i="0">
                <a:solidFill>
                  <a:srgbClr val="60269E"/>
                </a:solidFill>
                <a:latin typeface="IBM Plex Sans" panose="020B0503050203000203" pitchFamily="34" charset="0"/>
                <a:cs typeface="IBM Plex Sans" panose="020B0503050203000203" pitchFamily="34" charset="0"/>
              </a:defRPr>
            </a:lvl1pPr>
          </a:lstStyle>
          <a:p>
            <a:endParaRPr dirty="0"/>
          </a:p>
        </p:txBody>
      </p:sp>
      <p:sp>
        <p:nvSpPr>
          <p:cNvPr id="3" name="Holder 3"/>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4" name="Holder 4"/>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5" name="Holder 5"/>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6835394" y="10517696"/>
            <a:ext cx="6433312" cy="565467"/>
          </a:xfrm>
          <a:prstGeom prst="rect">
            <a:avLst/>
          </a:prstGeom>
        </p:spPr>
        <p:txBody>
          <a:bodyPr lIns="0" tIns="0" rIns="0" bIns="0"/>
          <a:lstStyle>
            <a:lvl1pPr algn="ctr">
              <a:defRPr>
                <a:solidFill>
                  <a:schemeClr val="tx1">
                    <a:tint val="75000"/>
                  </a:schemeClr>
                </a:solidFill>
                <a:latin typeface="IBM Plex Sans" panose="020B0503050203000203" pitchFamily="34" charset="0"/>
              </a:defRPr>
            </a:lvl1pPr>
          </a:lstStyle>
          <a:p>
            <a:endParaRPr lang="ru-RU" dirty="0"/>
          </a:p>
        </p:txBody>
      </p:sp>
      <p:sp>
        <p:nvSpPr>
          <p:cNvPr id="3" name="Holder 3"/>
          <p:cNvSpPr>
            <a:spLocks noGrp="1"/>
          </p:cNvSpPr>
          <p:nvPr>
            <p:ph type="dt" sz="half" idx="6"/>
          </p:nvPr>
        </p:nvSpPr>
        <p:spPr>
          <a:xfrm>
            <a:off x="1005205" y="10517696"/>
            <a:ext cx="4623943" cy="565467"/>
          </a:xfrm>
          <a:prstGeom prst="rect">
            <a:avLst/>
          </a:prstGeom>
        </p:spPr>
        <p:txBody>
          <a:bodyPr lIns="0" tIns="0" rIns="0" bIns="0"/>
          <a:lstStyle>
            <a:lvl1pPr algn="l">
              <a:defRPr>
                <a:solidFill>
                  <a:schemeClr val="tx1">
                    <a:tint val="75000"/>
                  </a:schemeClr>
                </a:solidFill>
                <a:latin typeface="IBM Plex Sans" panose="020B0503050203000203" pitchFamily="34" charset="0"/>
              </a:defRPr>
            </a:lvl1pPr>
          </a:lstStyle>
          <a:p>
            <a:fld id="{1D8BD707-D9CF-40AE-B4C6-C98DA3205C09}" type="datetimeFigureOut">
              <a:rPr lang="en-US" smtClean="0"/>
              <a:pPr/>
              <a:t>11/20/2023</a:t>
            </a:fld>
            <a:endParaRPr lang="en-US" dirty="0"/>
          </a:p>
        </p:txBody>
      </p:sp>
      <p:sp>
        <p:nvSpPr>
          <p:cNvPr id="4" name="Holder 4"/>
          <p:cNvSpPr>
            <a:spLocks noGrp="1"/>
          </p:cNvSpPr>
          <p:nvPr>
            <p:ph type="sldNum" sz="quarter" idx="7"/>
          </p:nvPr>
        </p:nvSpPr>
        <p:spPr>
          <a:xfrm>
            <a:off x="14474953" y="10517696"/>
            <a:ext cx="4623943" cy="565467"/>
          </a:xfrm>
          <a:prstGeom prst="rect">
            <a:avLst/>
          </a:prstGeom>
        </p:spPr>
        <p:txBody>
          <a:bodyPr lIns="0" tIns="0" rIns="0" bIns="0"/>
          <a:lstStyle>
            <a:lvl1pPr algn="r">
              <a:defRPr>
                <a:solidFill>
                  <a:schemeClr val="tx1">
                    <a:tint val="75000"/>
                  </a:schemeClr>
                </a:solidFill>
                <a:latin typeface="IBM Plex Sans" panose="020B0503050203000203" pitchFamily="34" charset="0"/>
              </a:defRPr>
            </a:lvl1pPr>
          </a:lstStyle>
          <a:p>
            <a:fld id="{B6F15528-21DE-4FAA-801E-634DDDAF4B2B}" type="slidenum">
              <a:rPr lang="ru-RU" smtClean="0"/>
              <a:pPr/>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 xmlns:a16="http://schemas.microsoft.com/office/drawing/2014/main" id="{8A8F96F0-52B2-3548-85EC-33CD486C79CF}"/>
              </a:ext>
            </a:extLst>
          </p:cNvPr>
          <p:cNvSpPr>
            <a:spLocks noGrp="1"/>
          </p:cNvSpPr>
          <p:nvPr>
            <p:ph type="dt" sz="half" idx="10"/>
          </p:nvPr>
        </p:nvSpPr>
        <p:spPr>
          <a:xfrm>
            <a:off x="1005205" y="10517696"/>
            <a:ext cx="4623943" cy="276999"/>
          </a:xfrm>
          <a:prstGeom prst="rect">
            <a:avLst/>
          </a:prstGeom>
        </p:spPr>
        <p:txBody>
          <a:bodyPr/>
          <a:lstStyle>
            <a:lvl1pPr>
              <a:defRPr>
                <a:latin typeface="IBM Plex Sans" panose="020B0503050203000203" pitchFamily="34" charset="0"/>
              </a:defRPr>
            </a:lvl1pPr>
          </a:lstStyle>
          <a:p>
            <a:fld id="{A81BE1BD-7540-D444-8052-425E56B8FEB1}" type="datetimeFigureOut">
              <a:rPr lang="ru-RU" smtClean="0"/>
              <a:pPr/>
              <a:t>20.11.2023</a:t>
            </a:fld>
            <a:endParaRPr lang="ru-RU" dirty="0"/>
          </a:p>
        </p:txBody>
      </p:sp>
      <p:sp>
        <p:nvSpPr>
          <p:cNvPr id="3" name="Нижний колонтитул 2">
            <a:extLst>
              <a:ext uri="{FF2B5EF4-FFF2-40B4-BE49-F238E27FC236}">
                <a16:creationId xmlns="" xmlns:a16="http://schemas.microsoft.com/office/drawing/2014/main" id="{C872D519-3666-1E42-93C6-D9A9D243764B}"/>
              </a:ext>
            </a:extLst>
          </p:cNvPr>
          <p:cNvSpPr>
            <a:spLocks noGrp="1"/>
          </p:cNvSpPr>
          <p:nvPr>
            <p:ph type="ftr" sz="quarter" idx="11"/>
          </p:nvPr>
        </p:nvSpPr>
        <p:spPr>
          <a:xfrm>
            <a:off x="6835394" y="10517696"/>
            <a:ext cx="6433312" cy="276999"/>
          </a:xfrm>
          <a:prstGeom prst="rect">
            <a:avLst/>
          </a:prstGeom>
        </p:spPr>
        <p:txBody>
          <a:bodyPr/>
          <a:lstStyle>
            <a:lvl1pPr>
              <a:defRPr>
                <a:latin typeface="IBM Plex Sans" panose="020B0503050203000203" pitchFamily="34" charset="0"/>
              </a:defRPr>
            </a:lvl1pPr>
          </a:lstStyle>
          <a:p>
            <a:endParaRPr lang="ru-RU" dirty="0"/>
          </a:p>
        </p:txBody>
      </p:sp>
      <p:sp>
        <p:nvSpPr>
          <p:cNvPr id="4" name="Номер слайда 3">
            <a:extLst>
              <a:ext uri="{FF2B5EF4-FFF2-40B4-BE49-F238E27FC236}">
                <a16:creationId xmlns="" xmlns:a16="http://schemas.microsoft.com/office/drawing/2014/main" id="{04145512-48B7-094A-9A6E-742F27D06134}"/>
              </a:ext>
            </a:extLst>
          </p:cNvPr>
          <p:cNvSpPr>
            <a:spLocks noGrp="1"/>
          </p:cNvSpPr>
          <p:nvPr>
            <p:ph type="sldNum" sz="quarter" idx="12"/>
          </p:nvPr>
        </p:nvSpPr>
        <p:spPr>
          <a:xfrm>
            <a:off x="14474953" y="10517696"/>
            <a:ext cx="4623943" cy="276999"/>
          </a:xfrm>
          <a:prstGeom prst="rect">
            <a:avLst/>
          </a:prstGeom>
        </p:spPr>
        <p:txBody>
          <a:bodyPr/>
          <a:lstStyle>
            <a:lvl1pPr>
              <a:defRPr>
                <a:latin typeface="IBM Plex Sans" panose="020B0503050203000203" pitchFamily="34" charset="0"/>
              </a:defRPr>
            </a:lvl1pPr>
          </a:lstStyle>
          <a:p>
            <a:fld id="{98F9EA06-3FC5-B745-8466-F660D6235FA0}" type="slidenum">
              <a:rPr lang="ru-RU" smtClean="0"/>
              <a:pPr/>
              <a:t>‹#›</a:t>
            </a:fld>
            <a:endParaRPr lang="ru-RU" dirty="0"/>
          </a:p>
        </p:txBody>
      </p:sp>
    </p:spTree>
    <p:extLst>
      <p:ext uri="{BB962C8B-B14F-4D97-AF65-F5344CB8AC3E}">
        <p14:creationId xmlns="" xmlns:p14="http://schemas.microsoft.com/office/powerpoint/2010/main" val="13347573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 xmlns:a16="http://schemas.microsoft.com/office/drawing/2014/main" id="{6DDBE326-5DAD-4AA4-A5DD-2905A8537C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291" y="0"/>
            <a:ext cx="20100085" cy="11309350"/>
          </a:xfrm>
          <a:prstGeom prst="rect">
            <a:avLst/>
          </a:prstGeom>
        </p:spPr>
      </p:pic>
      <p:sp>
        <p:nvSpPr>
          <p:cNvPr id="6" name="TextBox 5">
            <a:extLst>
              <a:ext uri="{FF2B5EF4-FFF2-40B4-BE49-F238E27FC236}">
                <a16:creationId xmlns="" xmlns:a16="http://schemas.microsoft.com/office/drawing/2014/main" id="{AE314C35-31F5-4D24-AFEC-7A7466F7D364}"/>
              </a:ext>
            </a:extLst>
          </p:cNvPr>
          <p:cNvSpPr txBox="1"/>
          <p:nvPr/>
        </p:nvSpPr>
        <p:spPr>
          <a:xfrm>
            <a:off x="831850" y="3825875"/>
            <a:ext cx="7996464" cy="3970318"/>
          </a:xfrm>
          <a:prstGeom prst="rect">
            <a:avLst/>
          </a:prstGeom>
          <a:noFill/>
        </p:spPr>
        <p:txBody>
          <a:bodyPr wrap="square" rtlCol="0">
            <a:spAutoFit/>
          </a:bodyPr>
          <a:lstStyle/>
          <a:p>
            <a:r>
              <a:rPr lang="ru-RU" sz="3600" dirty="0" smtClean="0">
                <a:latin typeface="IBM Plex Sans" charset="0"/>
              </a:rPr>
              <a:t>Тема: Разработка и тестирование приложения для анализа и прогнозирования метеорологических данных, влияющих на промышленные объекты, с использованием машинного обучения </a:t>
            </a:r>
            <a:endParaRPr lang="ru-RU" sz="3600" dirty="0">
              <a:solidFill>
                <a:schemeClr val="bg1"/>
              </a:solidFill>
              <a:latin typeface="IBM Plex Sans" charset="0"/>
            </a:endParaRPr>
          </a:p>
        </p:txBody>
      </p:sp>
      <p:pic>
        <p:nvPicPr>
          <p:cNvPr id="7" name="Рисунок 6" descr="Изображение выглядит как текст, Шрифт, снимок экрана, Графика&#10;&#10;Автоматически созданное описание">
            <a:extLst>
              <a:ext uri="{FF2B5EF4-FFF2-40B4-BE49-F238E27FC236}">
                <a16:creationId xmlns="" xmlns:a16="http://schemas.microsoft.com/office/drawing/2014/main" id="{AC6A7D47-1E62-8B7B-8650-960BE28D111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31600" y="1105200"/>
            <a:ext cx="2880000" cy="758857"/>
          </a:xfrm>
          <a:prstGeom prst="rect">
            <a:avLst/>
          </a:prstGeom>
        </p:spPr>
      </p:pic>
      <p:sp>
        <p:nvSpPr>
          <p:cNvPr id="11" name="TextBox 10">
            <a:extLst>
              <a:ext uri="{FF2B5EF4-FFF2-40B4-BE49-F238E27FC236}">
                <a16:creationId xmlns="" xmlns:a16="http://schemas.microsoft.com/office/drawing/2014/main" id="{AE314C35-31F5-4D24-AFEC-7A7466F7D364}"/>
              </a:ext>
            </a:extLst>
          </p:cNvPr>
          <p:cNvSpPr txBox="1"/>
          <p:nvPr/>
        </p:nvSpPr>
        <p:spPr>
          <a:xfrm>
            <a:off x="831850" y="2759075"/>
            <a:ext cx="7996464" cy="707886"/>
          </a:xfrm>
          <a:prstGeom prst="rect">
            <a:avLst/>
          </a:prstGeom>
          <a:noFill/>
        </p:spPr>
        <p:txBody>
          <a:bodyPr wrap="square" rtlCol="0">
            <a:spAutoFit/>
          </a:bodyPr>
          <a:lstStyle/>
          <a:p>
            <a:r>
              <a:rPr lang="ru-RU" sz="4000" b="1" dirty="0" smtClean="0">
                <a:latin typeface="IBM Plex Sans" charset="0"/>
              </a:rPr>
              <a:t>ИТОГОВАЯ АТТЕСТАЦИЯ</a:t>
            </a:r>
            <a:endParaRPr lang="ru-RU" sz="4000" dirty="0">
              <a:solidFill>
                <a:schemeClr val="bg1"/>
              </a:solidFill>
              <a:latin typeface="IBM Plex Sans" charset="0"/>
            </a:endParaRPr>
          </a:p>
        </p:txBody>
      </p:sp>
      <p:sp>
        <p:nvSpPr>
          <p:cNvPr id="13" name="object 4">
            <a:extLst>
              <a:ext uri="{FF2B5EF4-FFF2-40B4-BE49-F238E27FC236}">
                <a16:creationId xmlns="" xmlns:a16="http://schemas.microsoft.com/office/drawing/2014/main" id="{40774437-FE01-4D9A-896C-EBCBFB755936}"/>
              </a:ext>
            </a:extLst>
          </p:cNvPr>
          <p:cNvSpPr txBox="1"/>
          <p:nvPr/>
        </p:nvSpPr>
        <p:spPr>
          <a:xfrm>
            <a:off x="831850" y="8397875"/>
            <a:ext cx="7503432" cy="2014481"/>
          </a:xfrm>
          <a:prstGeom prst="rect">
            <a:avLst/>
          </a:prstGeom>
        </p:spPr>
        <p:txBody>
          <a:bodyPr vert="horz" wrap="square" lIns="0" tIns="19895" rIns="0" bIns="0" rtlCol="0">
            <a:spAutoFit/>
          </a:bodyPr>
          <a:lstStyle/>
          <a:p>
            <a:pPr marL="20942" marR="8377">
              <a:lnSpc>
                <a:spcPct val="120000"/>
              </a:lnSpc>
            </a:pPr>
            <a:r>
              <a:rPr lang="ru-RU" sz="2400" dirty="0" smtClean="0">
                <a:solidFill>
                  <a:srgbClr val="FFFFFF"/>
                </a:solidFill>
                <a:latin typeface="IBM Plex Sans" charset="0"/>
                <a:cs typeface="Times New Roman" panose="02020603050405020304" pitchFamily="18" charset="0"/>
              </a:rPr>
              <a:t>Автор работы:</a:t>
            </a:r>
            <a:endParaRPr lang="en-US" sz="2400" dirty="0" smtClean="0">
              <a:solidFill>
                <a:srgbClr val="FFFFFF"/>
              </a:solidFill>
              <a:latin typeface="IBM Plex Sans" charset="0"/>
              <a:cs typeface="Times New Roman" panose="02020603050405020304" pitchFamily="18" charset="0"/>
            </a:endParaRPr>
          </a:p>
          <a:p>
            <a:pPr marL="20942" marR="8377">
              <a:lnSpc>
                <a:spcPct val="120000"/>
              </a:lnSpc>
            </a:pPr>
            <a:r>
              <a:rPr lang="ru-RU" sz="2400" dirty="0" smtClean="0">
                <a:solidFill>
                  <a:srgbClr val="FFFFFF"/>
                </a:solidFill>
                <a:latin typeface="IBM Plex Sans" charset="0"/>
                <a:cs typeface="Times New Roman" panose="02020603050405020304" pitchFamily="18" charset="0"/>
              </a:rPr>
              <a:t>Сорокин Максим Евгеньевич</a:t>
            </a:r>
          </a:p>
          <a:p>
            <a:endParaRPr lang="ru-RU" sz="2400" dirty="0" smtClean="0">
              <a:solidFill>
                <a:schemeClr val="bg1"/>
              </a:solidFill>
              <a:latin typeface="IBM Plex Sans" charset="0"/>
            </a:endParaRPr>
          </a:p>
          <a:p>
            <a:r>
              <a:rPr lang="ru-RU" sz="2400" dirty="0" smtClean="0">
                <a:solidFill>
                  <a:schemeClr val="bg1"/>
                </a:solidFill>
                <a:latin typeface="IBM Plex Sans" charset="0"/>
              </a:rPr>
              <a:t>Руководитель:</a:t>
            </a:r>
          </a:p>
          <a:p>
            <a:r>
              <a:rPr lang="ru-RU" sz="2400" dirty="0" smtClean="0">
                <a:solidFill>
                  <a:schemeClr val="bg1"/>
                </a:solidFill>
                <a:latin typeface="IBM Plex Sans" charset="0"/>
              </a:rPr>
              <a:t>Корнеева Елена Игоревна</a:t>
            </a:r>
            <a:endParaRPr lang="ru-RU" sz="2400" dirty="0">
              <a:solidFill>
                <a:schemeClr val="bg1"/>
              </a:solidFill>
              <a:latin typeface="IBM Plex Sans" charset="0"/>
              <a:cs typeface="Times New Roman" panose="02020603050405020304" pitchFamily="18" charset="0"/>
            </a:endParaRPr>
          </a:p>
        </p:txBody>
      </p:sp>
      <p:sp>
        <p:nvSpPr>
          <p:cNvPr id="14" name="object 4">
            <a:extLst>
              <a:ext uri="{FF2B5EF4-FFF2-40B4-BE49-F238E27FC236}">
                <a16:creationId xmlns="" xmlns:a16="http://schemas.microsoft.com/office/drawing/2014/main" id="{40774437-FE01-4D9A-896C-EBCBFB755936}"/>
              </a:ext>
            </a:extLst>
          </p:cNvPr>
          <p:cNvSpPr txBox="1"/>
          <p:nvPr/>
        </p:nvSpPr>
        <p:spPr>
          <a:xfrm>
            <a:off x="0" y="10379075"/>
            <a:ext cx="20104100" cy="623781"/>
          </a:xfrm>
          <a:prstGeom prst="rect">
            <a:avLst/>
          </a:prstGeom>
        </p:spPr>
        <p:txBody>
          <a:bodyPr vert="horz" wrap="square" lIns="0" tIns="19895" rIns="0" bIns="0" rtlCol="0">
            <a:spAutoFit/>
          </a:bodyPr>
          <a:lstStyle/>
          <a:p>
            <a:pPr marL="20942" marR="8377" algn="ctr">
              <a:lnSpc>
                <a:spcPct val="120000"/>
              </a:lnSpc>
            </a:pPr>
            <a:r>
              <a:rPr lang="ru-RU" sz="3600" dirty="0" err="1" smtClean="0">
                <a:solidFill>
                  <a:srgbClr val="FFFFFF"/>
                </a:solidFill>
                <a:latin typeface="IBM Plex Sans" charset="0"/>
                <a:cs typeface="Times New Roman" panose="02020603050405020304" pitchFamily="18" charset="0"/>
              </a:rPr>
              <a:t>Иннополис</a:t>
            </a:r>
            <a:r>
              <a:rPr lang="ru-RU" sz="3600" dirty="0" smtClean="0">
                <a:solidFill>
                  <a:srgbClr val="FFFFFF"/>
                </a:solidFill>
                <a:latin typeface="IBM Plex Sans" charset="0"/>
                <a:cs typeface="Times New Roman" panose="02020603050405020304" pitchFamily="18" charset="0"/>
              </a:rPr>
              <a:t> </a:t>
            </a:r>
            <a:r>
              <a:rPr lang="en-US" sz="3600" dirty="0" smtClean="0">
                <a:solidFill>
                  <a:srgbClr val="FFFFFF"/>
                </a:solidFill>
                <a:latin typeface="IBM Plex Sans" charset="0"/>
                <a:cs typeface="Times New Roman" panose="02020603050405020304" pitchFamily="18" charset="0"/>
              </a:rPr>
              <a:t>2023</a:t>
            </a:r>
            <a:endParaRPr lang="ru-RU" sz="3600" dirty="0">
              <a:solidFill>
                <a:schemeClr val="bg1"/>
              </a:solidFill>
              <a:latin typeface="IBM Plex Sans" charset="0"/>
              <a:cs typeface="Times New Roman" panose="02020603050405020304" pitchFamily="18" charset="0"/>
            </a:endParaRPr>
          </a:p>
        </p:txBody>
      </p:sp>
    </p:spTree>
    <p:extLst>
      <p:ext uri="{BB962C8B-B14F-4D97-AF65-F5344CB8AC3E}">
        <p14:creationId xmlns="" xmlns:p14="http://schemas.microsoft.com/office/powerpoint/2010/main" val="3379243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a:t>
            </a:r>
            <a:r>
              <a:rPr lang="ru-RU" sz="4000" b="1" dirty="0" smtClean="0">
                <a:solidFill>
                  <a:srgbClr val="15B012"/>
                </a:solidFill>
                <a:latin typeface="IBM Plex Sans regular"/>
                <a:cs typeface="Times New Roman" panose="02020603050405020304" pitchFamily="18" charset="0"/>
              </a:rPr>
              <a:t>базовых моделей машинного обучения</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223608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Данные также были разделены </a:t>
            </a:r>
            <a:r>
              <a:rPr lang="ru-RU" sz="2400" dirty="0" smtClean="0">
                <a:latin typeface="IBM Plex Sans regular"/>
                <a:cs typeface="Times New Roman" panose="02020603050405020304" pitchFamily="18" charset="0"/>
              </a:rPr>
              <a:t>на тренировочную (80%), тестовую (10%) и </a:t>
            </a:r>
            <a:r>
              <a:rPr lang="ru-RU" sz="2400" dirty="0" err="1" smtClean="0">
                <a:latin typeface="IBM Plex Sans regular"/>
                <a:cs typeface="Times New Roman" panose="02020603050405020304" pitchFamily="18" charset="0"/>
              </a:rPr>
              <a:t>валидационную</a:t>
            </a:r>
            <a:r>
              <a:rPr lang="ru-RU" sz="2400" dirty="0" smtClean="0">
                <a:latin typeface="IBM Plex Sans regular"/>
                <a:cs typeface="Times New Roman" panose="02020603050405020304" pitchFamily="18" charset="0"/>
              </a:rPr>
              <a:t> (10</a:t>
            </a:r>
            <a:r>
              <a:rPr lang="ru-RU" sz="2400" dirty="0" smtClean="0">
                <a:latin typeface="IBM Plex Sans regular"/>
                <a:cs typeface="Times New Roman" panose="02020603050405020304" pitchFamily="18" charset="0"/>
              </a:rPr>
              <a:t>%) выборку:</a:t>
            </a:r>
          </a:p>
          <a:p>
            <a:pPr marR="8377" indent="534988" algn="just"/>
            <a:endParaRPr lang="ru-RU" sz="2400" dirty="0" smtClean="0">
              <a:latin typeface="IBM Plex Sans regular"/>
              <a:cs typeface="Times New Roman" panose="02020603050405020304" pitchFamily="18" charset="0"/>
            </a:endParaRPr>
          </a:p>
          <a:p>
            <a:pPr marR="8377" indent="534988" algn="just"/>
            <a:endParaRPr lang="ru-RU" sz="2400" dirty="0" smtClean="0">
              <a:latin typeface="IBM Plex Sans regular"/>
              <a:cs typeface="Times New Roman" panose="02020603050405020304" pitchFamily="18" charset="0"/>
            </a:endParaRPr>
          </a:p>
          <a:p>
            <a:pPr marR="8377" indent="534988" algn="just"/>
            <a:endParaRPr lang="ru-RU" sz="2400" dirty="0" smtClean="0">
              <a:latin typeface="IBM Plex Sans regular"/>
              <a:cs typeface="Times New Roman" panose="02020603050405020304" pitchFamily="18" charset="0"/>
            </a:endParaRPr>
          </a:p>
          <a:p>
            <a:pPr marR="8377" indent="534988" algn="just"/>
            <a:endParaRPr lang="ru-RU" sz="2400" dirty="0" smtClean="0">
              <a:latin typeface="IBM Plex Sans regular"/>
              <a:cs typeface="Times New Roman" panose="02020603050405020304" pitchFamily="18" charset="0"/>
            </a:endParaRPr>
          </a:p>
          <a:p>
            <a:pPr marR="8377" indent="534988" algn="just"/>
            <a:r>
              <a:rPr lang="ru-RU" sz="2400" dirty="0" smtClean="0">
                <a:latin typeface="IBM Plex Sans regular"/>
                <a:cs typeface="Times New Roman" panose="02020603050405020304" pitchFamily="18" charset="0"/>
              </a:rPr>
              <a:t>Построен график тренировочных данных:</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6146" name="Picture 2"/>
          <p:cNvPicPr>
            <a:picLocks noChangeAspect="1" noChangeArrowheads="1"/>
          </p:cNvPicPr>
          <p:nvPr/>
        </p:nvPicPr>
        <p:blipFill>
          <a:blip r:embed="rId4" cstate="print"/>
          <a:srcRect b="76720"/>
          <a:stretch>
            <a:fillRect/>
          </a:stretch>
        </p:blipFill>
        <p:spPr bwMode="auto">
          <a:xfrm>
            <a:off x="3498850" y="2682875"/>
            <a:ext cx="12448165" cy="990600"/>
          </a:xfrm>
          <a:prstGeom prst="rect">
            <a:avLst/>
          </a:prstGeom>
          <a:noFill/>
          <a:ln w="9525">
            <a:noFill/>
            <a:miter lim="800000"/>
            <a:headEnd/>
            <a:tailEnd/>
          </a:ln>
        </p:spPr>
      </p:pic>
      <p:pic>
        <p:nvPicPr>
          <p:cNvPr id="6147" name="Picture 3"/>
          <p:cNvPicPr>
            <a:picLocks noChangeAspect="1" noChangeArrowheads="1"/>
          </p:cNvPicPr>
          <p:nvPr/>
        </p:nvPicPr>
        <p:blipFill>
          <a:blip r:embed="rId5" cstate="print"/>
          <a:srcRect/>
          <a:stretch>
            <a:fillRect/>
          </a:stretch>
        </p:blipFill>
        <p:spPr bwMode="auto">
          <a:xfrm>
            <a:off x="3194050" y="4587875"/>
            <a:ext cx="13552487" cy="6315075"/>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a:t>
            </a:r>
            <a:r>
              <a:rPr lang="ru-RU" sz="4000" b="1" dirty="0" smtClean="0">
                <a:solidFill>
                  <a:srgbClr val="15B012"/>
                </a:solidFill>
                <a:latin typeface="IBM Plex Sans regular"/>
                <a:cs typeface="Times New Roman" panose="02020603050405020304" pitchFamily="18" charset="0"/>
              </a:rPr>
              <a:t>и оценка </a:t>
            </a:r>
            <a:r>
              <a:rPr lang="ru-RU" sz="4000" b="1" dirty="0" smtClean="0">
                <a:solidFill>
                  <a:srgbClr val="15B012"/>
                </a:solidFill>
                <a:latin typeface="IBM Plex Sans regular"/>
                <a:cs typeface="Times New Roman" panose="02020603050405020304" pitchFamily="18" charset="0"/>
              </a:rPr>
              <a:t>качества </a:t>
            </a:r>
            <a:r>
              <a:rPr lang="ru-RU" sz="4000" b="1" dirty="0" smtClean="0">
                <a:solidFill>
                  <a:srgbClr val="15B012"/>
                </a:solidFill>
                <a:latin typeface="IBM Plex Sans regular"/>
                <a:cs typeface="Times New Roman" panose="02020603050405020304" pitchFamily="18" charset="0"/>
              </a:rPr>
              <a:t>моделей </a:t>
            </a:r>
            <a:r>
              <a:rPr lang="ru-RU" sz="4000" b="1" dirty="0" smtClean="0">
                <a:solidFill>
                  <a:srgbClr val="15B012"/>
                </a:solidFill>
                <a:latin typeface="IBM Plex Sans regular"/>
                <a:cs typeface="Times New Roman" panose="02020603050405020304" pitchFamily="18" charset="0"/>
              </a:rPr>
              <a:t>машинного </a:t>
            </a:r>
            <a:r>
              <a:rPr lang="ru-RU" sz="4000" b="1" dirty="0" smtClean="0">
                <a:solidFill>
                  <a:srgbClr val="15B012"/>
                </a:solidFill>
                <a:latin typeface="IBM Plex Sans regular"/>
                <a:cs typeface="Times New Roman" panose="02020603050405020304" pitchFamily="18" charset="0"/>
              </a:rPr>
              <a:t>обучения</a:t>
            </a:r>
            <a:endParaRPr lang="ru-RU" sz="4000" b="1" dirty="0" smtClean="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758753"/>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 запуск обучения данных </a:t>
            </a:r>
            <a:r>
              <a:rPr lang="ru-RU" sz="2400" dirty="0" smtClean="0">
                <a:latin typeface="IBM Plex Sans regular"/>
                <a:cs typeface="Times New Roman" panose="02020603050405020304" pitchFamily="18" charset="0"/>
              </a:rPr>
              <a:t>на алгоритмах: </a:t>
            </a:r>
            <a:r>
              <a:rPr lang="ru-RU" sz="2400" dirty="0" smtClean="0">
                <a:latin typeface="IBM Plex Sans regular"/>
                <a:cs typeface="Times New Roman" panose="02020603050405020304" pitchFamily="18" charset="0"/>
              </a:rPr>
              <a:t>метод </a:t>
            </a:r>
            <a:r>
              <a:rPr lang="ru-RU" sz="2400" dirty="0" smtClean="0">
                <a:latin typeface="IBM Plex Sans regular"/>
                <a:cs typeface="Times New Roman" panose="02020603050405020304" pitchFamily="18" charset="0"/>
              </a:rPr>
              <a:t>наименьших </a:t>
            </a:r>
            <a:r>
              <a:rPr lang="ru-RU" sz="2400" dirty="0" smtClean="0">
                <a:latin typeface="IBM Plex Sans regular"/>
                <a:cs typeface="Times New Roman" panose="02020603050405020304" pitchFamily="18" charset="0"/>
              </a:rPr>
              <a:t>квадратов</a:t>
            </a:r>
            <a:r>
              <a:rPr lang="ru-RU"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случайный лес и метод </a:t>
            </a:r>
            <a:r>
              <a:rPr lang="ru-RU" sz="2400" dirty="0" smtClean="0">
                <a:latin typeface="IBM Plex Sans regular"/>
                <a:cs typeface="Times New Roman" panose="02020603050405020304" pitchFamily="18" charset="0"/>
              </a:rPr>
              <a:t>ближайших </a:t>
            </a:r>
            <a:r>
              <a:rPr lang="ru-RU" sz="2400" dirty="0" smtClean="0">
                <a:latin typeface="IBM Plex Sans regular"/>
                <a:cs typeface="Times New Roman" panose="02020603050405020304" pitchFamily="18" charset="0"/>
              </a:rPr>
              <a:t>соседей. Получены результаты коэффициента детерминации по </a:t>
            </a:r>
            <a:r>
              <a:rPr lang="en-US" sz="2400" dirty="0" smtClean="0">
                <a:latin typeface="IBM Plex Sans regular"/>
                <a:cs typeface="Times New Roman" panose="02020603050405020304" pitchFamily="18" charset="0"/>
              </a:rPr>
              <a:t>R</a:t>
            </a:r>
            <a:r>
              <a:rPr lang="ru-RU" sz="2400" dirty="0" smtClean="0">
                <a:latin typeface="IBM Plex Sans regular"/>
                <a:cs typeface="Times New Roman" panose="02020603050405020304" pitchFamily="18" charset="0"/>
              </a:rPr>
              <a:t> в квадрате.</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7170" name="Picture 2"/>
          <p:cNvPicPr>
            <a:picLocks noChangeAspect="1" noChangeArrowheads="1"/>
          </p:cNvPicPr>
          <p:nvPr/>
        </p:nvPicPr>
        <p:blipFill>
          <a:blip r:embed="rId4" cstate="print"/>
          <a:srcRect/>
          <a:stretch>
            <a:fillRect/>
          </a:stretch>
        </p:blipFill>
        <p:spPr bwMode="auto">
          <a:xfrm>
            <a:off x="1441450" y="3292475"/>
            <a:ext cx="4419600" cy="751562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7232650" y="3292475"/>
            <a:ext cx="11190287" cy="7561263"/>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 анализ и обучение лучших признаков.</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8195" name="Picture 3"/>
          <p:cNvPicPr>
            <a:picLocks noChangeAspect="1" noChangeArrowheads="1"/>
          </p:cNvPicPr>
          <p:nvPr/>
        </p:nvPicPr>
        <p:blipFill>
          <a:blip r:embed="rId4" cstate="print"/>
          <a:srcRect/>
          <a:stretch>
            <a:fillRect/>
          </a:stretch>
        </p:blipFill>
        <p:spPr bwMode="auto">
          <a:xfrm>
            <a:off x="7613650" y="8397875"/>
            <a:ext cx="4457700" cy="2486025"/>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5556250" y="2835275"/>
            <a:ext cx="8551863" cy="510540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Произведено обучение влияние температуры на </a:t>
            </a:r>
            <a:r>
              <a:rPr lang="ru-RU" sz="2400" dirty="0" smtClean="0">
                <a:latin typeface="IBM Plex Sans regular"/>
                <a:cs typeface="Times New Roman" panose="02020603050405020304" pitchFamily="18" charset="0"/>
              </a:rPr>
              <a:t>отдельные параметры нефтяной скважины.</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9218" name="Picture 2"/>
          <p:cNvPicPr>
            <a:picLocks noChangeAspect="1" noChangeArrowheads="1"/>
          </p:cNvPicPr>
          <p:nvPr/>
        </p:nvPicPr>
        <p:blipFill>
          <a:blip r:embed="rId4" cstate="print"/>
          <a:srcRect/>
          <a:stretch>
            <a:fillRect/>
          </a:stretch>
        </p:blipFill>
        <p:spPr bwMode="auto">
          <a:xfrm>
            <a:off x="5022850" y="2759075"/>
            <a:ext cx="8513763" cy="827219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и оценка качества моделей машинного обучения</a:t>
            </a: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223608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Как видно, показатели получены плохие. Исходя из логического мышления предметной области. Искусственное поднятие пластового давления зависит от закачки воды. Естественное поднятие пластового давления зависит от водоносного слоя, который подпирает нефть, что приводит к увеличению давления. Сам же водоносный слой зависит от осадков, чем больше </a:t>
            </a:r>
            <a:r>
              <a:rPr lang="ru-RU" sz="2400" dirty="0" smtClean="0">
                <a:latin typeface="IBM Plex Sans regular"/>
                <a:cs typeface="Times New Roman" panose="02020603050405020304" pitchFamily="18" charset="0"/>
              </a:rPr>
              <a:t>осадков</a:t>
            </a:r>
            <a:r>
              <a:rPr lang="ru-RU" sz="2400" dirty="0" smtClean="0">
                <a:latin typeface="IBM Plex Sans regular"/>
                <a:cs typeface="Times New Roman" panose="02020603050405020304" pitchFamily="18" charset="0"/>
              </a:rPr>
              <a:t>, тем выше водоносный слой</a:t>
            </a:r>
            <a:r>
              <a:rPr lang="ru-RU" sz="2400" dirty="0" smtClean="0">
                <a:latin typeface="IBM Plex Sans regular"/>
                <a:cs typeface="Times New Roman" panose="02020603050405020304" pitchFamily="18" charset="0"/>
              </a:rPr>
              <a:t>.</a:t>
            </a:r>
          </a:p>
          <a:p>
            <a:pPr marR="8377" indent="534988" algn="just"/>
            <a:r>
              <a:rPr lang="ru-RU" sz="2400" dirty="0" smtClean="0">
                <a:latin typeface="IBM Plex Sans regular"/>
                <a:cs typeface="Times New Roman" panose="02020603050405020304" pitchFamily="18" charset="0"/>
              </a:rPr>
              <a:t>Произведена группировка данных по месяцам и годам (среднее), а также обучение исходя из зависимой переменной</a:t>
            </a:r>
            <a:r>
              <a:rPr lang="en-US" sz="2400" dirty="0" smtClean="0">
                <a:latin typeface="IBM Plex Sans regular"/>
                <a:cs typeface="Times New Roman" panose="02020603050405020304" pitchFamily="18" charset="0"/>
              </a:rPr>
              <a:t>:</a:t>
            </a:r>
            <a:endParaRPr lang="en-US" sz="2400" dirty="0" smtClean="0">
              <a:latin typeface="IBM Plex Sans regular"/>
              <a:cs typeface="Times New Roman" panose="02020603050405020304" pitchFamily="18" charset="0"/>
            </a:endParaRPr>
          </a:p>
          <a:p>
            <a:pPr marR="8377" indent="534988" algn="just"/>
            <a:r>
              <a:rPr lang="en-US" sz="2400" dirty="0" smtClean="0">
                <a:latin typeface="IBM Plex Sans regular"/>
                <a:cs typeface="Times New Roman" panose="02020603050405020304" pitchFamily="18" charset="0"/>
              </a:rPr>
              <a:t>y = </a:t>
            </a:r>
            <a:r>
              <a:rPr lang="ru-RU" sz="2400" dirty="0" smtClean="0">
                <a:latin typeface="IBM Plex Sans regular"/>
                <a:cs typeface="Times New Roman" panose="02020603050405020304" pitchFamily="18" charset="0"/>
              </a:rPr>
              <a:t>пластовое </a:t>
            </a:r>
            <a:r>
              <a:rPr lang="ru-RU" sz="2400" dirty="0" smtClean="0">
                <a:latin typeface="IBM Plex Sans regular"/>
                <a:cs typeface="Times New Roman" panose="02020603050405020304" pitchFamily="18" charset="0"/>
              </a:rPr>
              <a:t>давление (</a:t>
            </a:r>
            <a:r>
              <a:rPr lang="ru-RU" sz="2400" dirty="0" err="1" smtClean="0">
                <a:latin typeface="IBM Plex Sans regular"/>
                <a:cs typeface="Times New Roman" panose="02020603050405020304" pitchFamily="18" charset="0"/>
              </a:rPr>
              <a:t>атм</a:t>
            </a:r>
            <a:r>
              <a:rPr lang="ru-RU" sz="2400" dirty="0" smtClean="0">
                <a:latin typeface="IBM Plex Sans regular"/>
                <a:cs typeface="Times New Roman" panose="02020603050405020304" pitchFamily="18" charset="0"/>
              </a:rPr>
              <a:t>).</a:t>
            </a: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0245" name="Picture 5"/>
          <p:cNvPicPr>
            <a:picLocks noChangeAspect="1" noChangeArrowheads="1"/>
          </p:cNvPicPr>
          <p:nvPr/>
        </p:nvPicPr>
        <p:blipFill>
          <a:blip r:embed="rId4" cstate="print"/>
          <a:srcRect/>
          <a:stretch>
            <a:fillRect/>
          </a:stretch>
        </p:blipFill>
        <p:spPr bwMode="auto">
          <a:xfrm>
            <a:off x="11804650" y="4664075"/>
            <a:ext cx="7275513" cy="1438275"/>
          </a:xfrm>
          <a:prstGeom prst="rect">
            <a:avLst/>
          </a:prstGeom>
          <a:noFill/>
          <a:ln w="9525">
            <a:noFill/>
            <a:miter lim="800000"/>
            <a:headEnd/>
            <a:tailEnd/>
          </a:ln>
        </p:spPr>
      </p:pic>
      <p:pic>
        <p:nvPicPr>
          <p:cNvPr id="10246" name="Picture 6"/>
          <p:cNvPicPr>
            <a:picLocks noChangeAspect="1" noChangeArrowheads="1"/>
          </p:cNvPicPr>
          <p:nvPr/>
        </p:nvPicPr>
        <p:blipFill>
          <a:blip r:embed="rId5" cstate="print"/>
          <a:srcRect/>
          <a:stretch>
            <a:fillRect/>
          </a:stretch>
        </p:blipFill>
        <p:spPr bwMode="auto">
          <a:xfrm>
            <a:off x="13785850" y="6111875"/>
            <a:ext cx="5267325" cy="714375"/>
          </a:xfrm>
          <a:prstGeom prst="rect">
            <a:avLst/>
          </a:prstGeom>
          <a:noFill/>
          <a:ln w="9525">
            <a:noFill/>
            <a:miter lim="800000"/>
            <a:headEnd/>
            <a:tailEnd/>
          </a:ln>
        </p:spPr>
      </p:pic>
      <p:pic>
        <p:nvPicPr>
          <p:cNvPr id="10247" name="Picture 7"/>
          <p:cNvPicPr>
            <a:picLocks noChangeAspect="1" noChangeArrowheads="1"/>
          </p:cNvPicPr>
          <p:nvPr/>
        </p:nvPicPr>
        <p:blipFill>
          <a:blip r:embed="rId6" cstate="print"/>
          <a:srcRect/>
          <a:stretch>
            <a:fillRect/>
          </a:stretch>
        </p:blipFill>
        <p:spPr bwMode="auto">
          <a:xfrm>
            <a:off x="11728450" y="7026275"/>
            <a:ext cx="7370763" cy="1323975"/>
          </a:xfrm>
          <a:prstGeom prst="rect">
            <a:avLst/>
          </a:prstGeom>
          <a:noFill/>
          <a:ln w="9525">
            <a:noFill/>
            <a:miter lim="800000"/>
            <a:headEnd/>
            <a:tailEnd/>
          </a:ln>
        </p:spPr>
      </p:pic>
      <p:pic>
        <p:nvPicPr>
          <p:cNvPr id="10248" name="Picture 8"/>
          <p:cNvPicPr>
            <a:picLocks noChangeAspect="1" noChangeArrowheads="1"/>
          </p:cNvPicPr>
          <p:nvPr/>
        </p:nvPicPr>
        <p:blipFill>
          <a:blip r:embed="rId7" cstate="print"/>
          <a:srcRect/>
          <a:stretch>
            <a:fillRect/>
          </a:stretch>
        </p:blipFill>
        <p:spPr bwMode="auto">
          <a:xfrm>
            <a:off x="13938250" y="8321675"/>
            <a:ext cx="5114925" cy="714375"/>
          </a:xfrm>
          <a:prstGeom prst="rect">
            <a:avLst/>
          </a:prstGeom>
          <a:noFill/>
          <a:ln w="9525">
            <a:noFill/>
            <a:miter lim="800000"/>
            <a:headEnd/>
            <a:tailEnd/>
          </a:ln>
        </p:spPr>
      </p:pic>
      <p:pic>
        <p:nvPicPr>
          <p:cNvPr id="10249" name="Picture 9"/>
          <p:cNvPicPr>
            <a:picLocks noChangeAspect="1" noChangeArrowheads="1"/>
          </p:cNvPicPr>
          <p:nvPr/>
        </p:nvPicPr>
        <p:blipFill>
          <a:blip r:embed="rId8" cstate="print"/>
          <a:srcRect/>
          <a:stretch>
            <a:fillRect/>
          </a:stretch>
        </p:blipFill>
        <p:spPr bwMode="auto">
          <a:xfrm>
            <a:off x="6242050" y="8931275"/>
            <a:ext cx="7304087" cy="1428750"/>
          </a:xfrm>
          <a:prstGeom prst="rect">
            <a:avLst/>
          </a:prstGeom>
          <a:noFill/>
          <a:ln w="9525">
            <a:noFill/>
            <a:miter lim="800000"/>
            <a:headEnd/>
            <a:tailEnd/>
          </a:ln>
        </p:spPr>
      </p:pic>
      <p:pic>
        <p:nvPicPr>
          <p:cNvPr id="10250" name="Picture 10"/>
          <p:cNvPicPr>
            <a:picLocks noChangeAspect="1" noChangeArrowheads="1"/>
          </p:cNvPicPr>
          <p:nvPr/>
        </p:nvPicPr>
        <p:blipFill>
          <a:blip r:embed="rId9" cstate="print"/>
          <a:srcRect/>
          <a:stretch>
            <a:fillRect/>
          </a:stretch>
        </p:blipFill>
        <p:spPr bwMode="auto">
          <a:xfrm>
            <a:off x="7232650" y="10379075"/>
            <a:ext cx="5181600" cy="762000"/>
          </a:xfrm>
          <a:prstGeom prst="rect">
            <a:avLst/>
          </a:prstGeom>
          <a:noFill/>
          <a:ln w="9525">
            <a:noFill/>
            <a:miter lim="800000"/>
            <a:headEnd/>
            <a:tailEnd/>
          </a:ln>
        </p:spPr>
      </p:pic>
      <p:pic>
        <p:nvPicPr>
          <p:cNvPr id="10251" name="Picture 11"/>
          <p:cNvPicPr>
            <a:picLocks noChangeAspect="1" noChangeArrowheads="1"/>
          </p:cNvPicPr>
          <p:nvPr/>
        </p:nvPicPr>
        <p:blipFill>
          <a:blip r:embed="rId10" cstate="print"/>
          <a:srcRect/>
          <a:stretch>
            <a:fillRect/>
          </a:stretch>
        </p:blipFill>
        <p:spPr bwMode="auto">
          <a:xfrm>
            <a:off x="755650" y="7026275"/>
            <a:ext cx="7275513" cy="1371600"/>
          </a:xfrm>
          <a:prstGeom prst="rect">
            <a:avLst/>
          </a:prstGeom>
          <a:noFill/>
          <a:ln w="9525">
            <a:noFill/>
            <a:miter lim="800000"/>
            <a:headEnd/>
            <a:tailEnd/>
          </a:ln>
        </p:spPr>
      </p:pic>
      <p:pic>
        <p:nvPicPr>
          <p:cNvPr id="10252" name="Picture 12"/>
          <p:cNvPicPr>
            <a:picLocks noChangeAspect="1" noChangeArrowheads="1"/>
          </p:cNvPicPr>
          <p:nvPr/>
        </p:nvPicPr>
        <p:blipFill>
          <a:blip r:embed="rId11" cstate="print"/>
          <a:srcRect/>
          <a:stretch>
            <a:fillRect/>
          </a:stretch>
        </p:blipFill>
        <p:spPr bwMode="auto">
          <a:xfrm>
            <a:off x="755650" y="8397875"/>
            <a:ext cx="5038725" cy="704850"/>
          </a:xfrm>
          <a:prstGeom prst="rect">
            <a:avLst/>
          </a:prstGeom>
          <a:noFill/>
          <a:ln w="9525">
            <a:noFill/>
            <a:miter lim="800000"/>
            <a:headEnd/>
            <a:tailEnd/>
          </a:ln>
        </p:spPr>
      </p:pic>
      <p:pic>
        <p:nvPicPr>
          <p:cNvPr id="10253" name="Picture 13"/>
          <p:cNvPicPr>
            <a:picLocks noChangeAspect="1" noChangeArrowheads="1"/>
          </p:cNvPicPr>
          <p:nvPr/>
        </p:nvPicPr>
        <p:blipFill>
          <a:blip r:embed="rId12" cstate="print"/>
          <a:srcRect/>
          <a:stretch>
            <a:fillRect/>
          </a:stretch>
        </p:blipFill>
        <p:spPr bwMode="auto">
          <a:xfrm>
            <a:off x="755650" y="4740275"/>
            <a:ext cx="7685087" cy="1133475"/>
          </a:xfrm>
          <a:prstGeom prst="rect">
            <a:avLst/>
          </a:prstGeom>
          <a:noFill/>
          <a:ln w="9525">
            <a:noFill/>
            <a:miter lim="800000"/>
            <a:headEnd/>
            <a:tailEnd/>
          </a:ln>
        </p:spPr>
      </p:pic>
      <p:pic>
        <p:nvPicPr>
          <p:cNvPr id="10254" name="Picture 14"/>
          <p:cNvPicPr>
            <a:picLocks noChangeAspect="1" noChangeArrowheads="1"/>
          </p:cNvPicPr>
          <p:nvPr/>
        </p:nvPicPr>
        <p:blipFill>
          <a:blip r:embed="rId13" cstate="print"/>
          <a:srcRect/>
          <a:stretch>
            <a:fillRect/>
          </a:stretch>
        </p:blipFill>
        <p:spPr bwMode="auto">
          <a:xfrm>
            <a:off x="755650" y="5883275"/>
            <a:ext cx="5124450" cy="74295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en-US" sz="4000" b="1" dirty="0" smtClean="0">
                <a:solidFill>
                  <a:srgbClr val="15B012"/>
                </a:solidFill>
                <a:latin typeface="IBM Plex Sans regular"/>
                <a:cs typeface="Times New Roman" panose="02020603050405020304" pitchFamily="18" charset="0"/>
              </a:rPr>
              <a:t>Feature engineering</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На данный момент, лучшие результаты показывают алгоритмы: </a:t>
            </a:r>
            <a:r>
              <a:rPr lang="ru-RU" sz="2400" dirty="0" err="1" smtClean="0">
                <a:latin typeface="IBM Plex Sans regular"/>
                <a:cs typeface="Times New Roman" panose="02020603050405020304" pitchFamily="18" charset="0"/>
              </a:rPr>
              <a:t>RandomForest</a:t>
            </a:r>
            <a:r>
              <a:rPr lang="ru-RU" sz="2400" dirty="0" smtClean="0">
                <a:latin typeface="IBM Plex Sans regular"/>
                <a:cs typeface="Times New Roman" panose="02020603050405020304" pitchFamily="18" charset="0"/>
              </a:rPr>
              <a:t> и </a:t>
            </a:r>
            <a:r>
              <a:rPr lang="ru-RU" sz="2400" dirty="0" err="1" smtClean="0">
                <a:latin typeface="IBM Plex Sans regular"/>
                <a:cs typeface="Times New Roman" panose="02020603050405020304" pitchFamily="18" charset="0"/>
              </a:rPr>
              <a:t>AdaBoost</a:t>
            </a:r>
            <a:r>
              <a:rPr lang="ru-RU"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Частотность данных:</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1266" name="Picture 2" descr="C:\Users\sorokin.m.e\Downloads\output.png"/>
          <p:cNvPicPr>
            <a:picLocks noChangeAspect="1" noChangeArrowheads="1"/>
          </p:cNvPicPr>
          <p:nvPr/>
        </p:nvPicPr>
        <p:blipFill>
          <a:blip r:embed="rId4" cstate="print"/>
          <a:srcRect/>
          <a:stretch>
            <a:fillRect/>
          </a:stretch>
        </p:blipFill>
        <p:spPr bwMode="auto">
          <a:xfrm>
            <a:off x="3879850" y="2682875"/>
            <a:ext cx="11742792" cy="8367713"/>
          </a:xfrm>
          <a:prstGeom prst="rect">
            <a:avLst/>
          </a:prstGeom>
          <a:noFill/>
        </p:spPr>
      </p:pic>
    </p:spTree>
    <p:extLst>
      <p:ext uri="{BB962C8B-B14F-4D97-AF65-F5344CB8AC3E}">
        <p14:creationId xmlns="" xmlns:p14="http://schemas.microsoft.com/office/powerpoint/2010/main" val="130433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en-US" sz="4000" b="1" dirty="0" smtClean="0">
                <a:solidFill>
                  <a:srgbClr val="15B012"/>
                </a:solidFill>
                <a:latin typeface="IBM Plex Sans regular"/>
                <a:cs typeface="Times New Roman" panose="02020603050405020304" pitchFamily="18" charset="0"/>
              </a:rPr>
              <a:t>Feature engineering</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Извлечение признаков</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2290" name="Picture 2"/>
          <p:cNvPicPr>
            <a:picLocks noChangeAspect="1" noChangeArrowheads="1"/>
          </p:cNvPicPr>
          <p:nvPr/>
        </p:nvPicPr>
        <p:blipFill>
          <a:blip r:embed="rId4" cstate="print"/>
          <a:srcRect/>
          <a:stretch>
            <a:fillRect/>
          </a:stretch>
        </p:blipFill>
        <p:spPr bwMode="auto">
          <a:xfrm>
            <a:off x="1670050" y="3063875"/>
            <a:ext cx="16829087" cy="7666037"/>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en-US" sz="4000" b="1" dirty="0" smtClean="0">
                <a:solidFill>
                  <a:srgbClr val="15B012"/>
                </a:solidFill>
                <a:latin typeface="IBM Plex Sans regular"/>
                <a:cs typeface="Times New Roman" panose="02020603050405020304" pitchFamily="18" charset="0"/>
              </a:rPr>
              <a:t>Feature engineering</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Обучение модели и получение оценки качества (без группировки по месяцам и годам и с группировкой).</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3314" name="Picture 2"/>
          <p:cNvPicPr>
            <a:picLocks noChangeAspect="1" noChangeArrowheads="1"/>
          </p:cNvPicPr>
          <p:nvPr/>
        </p:nvPicPr>
        <p:blipFill>
          <a:blip r:embed="rId4" cstate="print"/>
          <a:srcRect/>
          <a:stretch>
            <a:fillRect/>
          </a:stretch>
        </p:blipFill>
        <p:spPr bwMode="auto">
          <a:xfrm>
            <a:off x="1441451" y="2759075"/>
            <a:ext cx="8229600" cy="3611843"/>
          </a:xfrm>
          <a:prstGeom prst="rect">
            <a:avLst/>
          </a:prstGeom>
          <a:noFill/>
          <a:ln w="9525">
            <a:noFill/>
            <a:miter lim="800000"/>
            <a:headEnd/>
            <a:tailEnd/>
          </a:ln>
        </p:spPr>
      </p:pic>
      <p:pic>
        <p:nvPicPr>
          <p:cNvPr id="13315" name="Picture 3"/>
          <p:cNvPicPr>
            <a:picLocks noChangeAspect="1" noChangeArrowheads="1"/>
          </p:cNvPicPr>
          <p:nvPr/>
        </p:nvPicPr>
        <p:blipFill>
          <a:blip r:embed="rId5" cstate="print"/>
          <a:srcRect/>
          <a:stretch>
            <a:fillRect/>
          </a:stretch>
        </p:blipFill>
        <p:spPr bwMode="auto">
          <a:xfrm>
            <a:off x="14395450" y="4206875"/>
            <a:ext cx="4352925" cy="781050"/>
          </a:xfrm>
          <a:prstGeom prst="rect">
            <a:avLst/>
          </a:prstGeom>
          <a:noFill/>
          <a:ln w="9525">
            <a:noFill/>
            <a:miter lim="800000"/>
            <a:headEnd/>
            <a:tailEnd/>
          </a:ln>
        </p:spPr>
      </p:pic>
      <p:pic>
        <p:nvPicPr>
          <p:cNvPr id="13316" name="Picture 4"/>
          <p:cNvPicPr>
            <a:picLocks noChangeAspect="1" noChangeArrowheads="1"/>
          </p:cNvPicPr>
          <p:nvPr/>
        </p:nvPicPr>
        <p:blipFill>
          <a:blip r:embed="rId6" cstate="print"/>
          <a:srcRect/>
          <a:stretch>
            <a:fillRect/>
          </a:stretch>
        </p:blipFill>
        <p:spPr bwMode="auto">
          <a:xfrm>
            <a:off x="1441451" y="6841888"/>
            <a:ext cx="8762999" cy="4270612"/>
          </a:xfrm>
          <a:prstGeom prst="rect">
            <a:avLst/>
          </a:prstGeom>
          <a:noFill/>
          <a:ln w="9525">
            <a:noFill/>
            <a:miter lim="800000"/>
            <a:headEnd/>
            <a:tailEnd/>
          </a:ln>
        </p:spPr>
      </p:pic>
      <p:pic>
        <p:nvPicPr>
          <p:cNvPr id="13317" name="Picture 5"/>
          <p:cNvPicPr>
            <a:picLocks noChangeAspect="1" noChangeArrowheads="1"/>
          </p:cNvPicPr>
          <p:nvPr/>
        </p:nvPicPr>
        <p:blipFill>
          <a:blip r:embed="rId7" cstate="print"/>
          <a:srcRect/>
          <a:stretch>
            <a:fillRect/>
          </a:stretch>
        </p:blipFill>
        <p:spPr bwMode="auto">
          <a:xfrm>
            <a:off x="14471650" y="8550275"/>
            <a:ext cx="4286250" cy="628650"/>
          </a:xfrm>
          <a:prstGeom prst="rect">
            <a:avLst/>
          </a:prstGeom>
          <a:noFill/>
          <a:ln w="9525">
            <a:noFill/>
            <a:miter lim="800000"/>
            <a:headEnd/>
            <a:tailEnd/>
          </a:ln>
        </p:spPr>
      </p:pic>
      <p:sp>
        <p:nvSpPr>
          <p:cNvPr id="12" name="Стрелка вправо 11"/>
          <p:cNvSpPr/>
          <p:nvPr/>
        </p:nvSpPr>
        <p:spPr>
          <a:xfrm>
            <a:off x="10433050" y="3978275"/>
            <a:ext cx="3833004" cy="1219200"/>
          </a:xfrm>
          <a:prstGeom prst="rightArrow">
            <a:avLst/>
          </a:prstGeom>
          <a:blipFill>
            <a:blip r:embed="rId8" cstate="print">
              <a:duotone>
                <a:prstClr val="black"/>
                <a:schemeClr val="accent3">
                  <a:tint val="45000"/>
                  <a:satMod val="400000"/>
                </a:schemeClr>
              </a:duotone>
              <a:lum bright="-100000" contrast="100000"/>
            </a:blip>
            <a:stretch>
              <a:fillRect t="-105899" b="-27301"/>
            </a:stretch>
          </a:blipFill>
        </p:spPr>
        <p:txBody>
          <a:bodyPr wrap="square" lIns="0" tIns="0" rIns="0" bIns="0" rtlCol="0" anchor="ctr"/>
          <a:lstStyle/>
          <a:p>
            <a:pPr algn="l"/>
            <a:endParaRPr lang="ru-RU"/>
          </a:p>
        </p:txBody>
      </p:sp>
      <p:sp>
        <p:nvSpPr>
          <p:cNvPr id="14" name="Стрелка вправо 13"/>
          <p:cNvSpPr/>
          <p:nvPr/>
        </p:nvSpPr>
        <p:spPr>
          <a:xfrm>
            <a:off x="10433050" y="8245475"/>
            <a:ext cx="3833004" cy="1219200"/>
          </a:xfrm>
          <a:prstGeom prst="rightArrow">
            <a:avLst/>
          </a:prstGeom>
          <a:blipFill>
            <a:blip r:embed="rId8" cstate="print">
              <a:duotone>
                <a:prstClr val="black"/>
                <a:schemeClr val="accent3">
                  <a:tint val="45000"/>
                  <a:satMod val="400000"/>
                </a:schemeClr>
              </a:duotone>
              <a:lum bright="-100000" contrast="100000"/>
            </a:blip>
            <a:stretch>
              <a:fillRect t="-105899" b="-27301"/>
            </a:stretch>
          </a:blipFill>
        </p:spPr>
        <p:txBody>
          <a:bodyPr wrap="square" lIns="0" tIns="0" rIns="0" bIns="0" rtlCol="0" anchor="ctr"/>
          <a:lstStyle/>
          <a:p>
            <a:pPr algn="l"/>
            <a:endParaRPr lang="ru-RU"/>
          </a:p>
        </p:txBody>
      </p:sp>
    </p:spTree>
    <p:extLst>
      <p:ext uri="{BB962C8B-B14F-4D97-AF65-F5344CB8AC3E}">
        <p14:creationId xmlns="" xmlns:p14="http://schemas.microsoft.com/office/powerpoint/2010/main" val="1304338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Отчет по результатам</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2605412"/>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Получил показатели благодаря изучению предметной области, группировки данных по году и месяцу, а также применению </a:t>
            </a:r>
            <a:r>
              <a:rPr lang="ru-RU" sz="2400" dirty="0" err="1" smtClean="0">
                <a:latin typeface="IBM Plex Sans regular"/>
                <a:cs typeface="Times New Roman" panose="02020603050405020304" pitchFamily="18" charset="0"/>
              </a:rPr>
              <a:t>Feature</a:t>
            </a:r>
            <a:r>
              <a:rPr lang="ru-RU" sz="2400" dirty="0" smtClean="0">
                <a:latin typeface="IBM Plex Sans regular"/>
                <a:cs typeface="Times New Roman" panose="02020603050405020304" pitchFamily="18" charset="0"/>
              </a:rPr>
              <a:t> </a:t>
            </a:r>
            <a:r>
              <a:rPr lang="ru-RU" sz="2400" dirty="0" err="1" smtClean="0">
                <a:latin typeface="IBM Plex Sans regular"/>
                <a:cs typeface="Times New Roman" panose="02020603050405020304" pitchFamily="18" charset="0"/>
              </a:rPr>
              <a:t>engineering</a:t>
            </a:r>
            <a:r>
              <a:rPr lang="ru-RU" sz="2400" dirty="0" smtClean="0">
                <a:latin typeface="IBM Plex Sans regular"/>
                <a:cs typeface="Times New Roman" panose="02020603050405020304" pitchFamily="18" charset="0"/>
              </a:rPr>
              <a:t>.</a:t>
            </a:r>
            <a:endParaRPr lang="ru-RU" sz="2400" dirty="0" smtClean="0">
              <a:latin typeface="IBM Plex Sans regular"/>
              <a:cs typeface="Times New Roman" panose="02020603050405020304" pitchFamily="18" charset="0"/>
            </a:endParaRPr>
          </a:p>
          <a:p>
            <a:pPr marR="8377" indent="534988" algn="just"/>
            <a:r>
              <a:rPr lang="ru-RU" sz="2400" dirty="0" smtClean="0">
                <a:latin typeface="IBM Plex Sans regular"/>
                <a:cs typeface="Times New Roman" panose="02020603050405020304" pitchFamily="18" charset="0"/>
              </a:rPr>
              <a:t>Оценка качества:</a:t>
            </a:r>
          </a:p>
          <a:p>
            <a:pPr marR="8377" indent="534988" algn="just"/>
            <a:r>
              <a:rPr lang="ru-RU" sz="2400" dirty="0" smtClean="0">
                <a:latin typeface="IBM Plex Sans regular"/>
                <a:cs typeface="Times New Roman" panose="02020603050405020304" pitchFamily="18" charset="0"/>
              </a:rPr>
              <a:t>Тренировочный </a:t>
            </a:r>
            <a:r>
              <a:rPr lang="ru-RU" sz="2400" dirty="0" smtClean="0">
                <a:latin typeface="IBM Plex Sans regular"/>
                <a:cs typeface="Times New Roman" panose="02020603050405020304" pitchFamily="18" charset="0"/>
              </a:rPr>
              <a:t>набор - 91.01880118964779</a:t>
            </a:r>
          </a:p>
          <a:p>
            <a:pPr marR="8377" indent="534988" algn="just"/>
            <a:r>
              <a:rPr lang="ru-RU" sz="2400" dirty="0" smtClean="0">
                <a:latin typeface="IBM Plex Sans regular"/>
                <a:cs typeface="Times New Roman" panose="02020603050405020304" pitchFamily="18" charset="0"/>
              </a:rPr>
              <a:t>Тестовый </a:t>
            </a:r>
            <a:r>
              <a:rPr lang="ru-RU" sz="2400" dirty="0" smtClean="0">
                <a:latin typeface="IBM Plex Sans regular"/>
                <a:cs typeface="Times New Roman" panose="02020603050405020304" pitchFamily="18" charset="0"/>
              </a:rPr>
              <a:t>набор - </a:t>
            </a:r>
            <a:r>
              <a:rPr lang="ru-RU" sz="2400" dirty="0" smtClean="0">
                <a:latin typeface="IBM Plex Sans regular"/>
                <a:cs typeface="Times New Roman" panose="02020603050405020304" pitchFamily="18" charset="0"/>
              </a:rPr>
              <a:t>86.77089427483158</a:t>
            </a:r>
          </a:p>
          <a:p>
            <a:pPr marR="8377" indent="534988" algn="just"/>
            <a:endParaRPr lang="ru-RU" sz="2400" dirty="0" smtClean="0">
              <a:latin typeface="IBM Plex Sans regular"/>
              <a:cs typeface="Times New Roman" panose="02020603050405020304" pitchFamily="18" charset="0"/>
            </a:endParaRPr>
          </a:p>
          <a:p>
            <a:pPr marR="8377" indent="534988" algn="just"/>
            <a:r>
              <a:rPr lang="ru-RU" sz="2400" dirty="0" smtClean="0">
                <a:latin typeface="IBM Plex Sans regular"/>
                <a:cs typeface="Times New Roman" panose="02020603050405020304" pitchFamily="18" charset="0"/>
              </a:rPr>
              <a:t>Вес каждого фактора в итоговой </a:t>
            </a:r>
            <a:r>
              <a:rPr lang="ru-RU" sz="2400" dirty="0" smtClean="0">
                <a:latin typeface="IBM Plex Sans regular"/>
                <a:cs typeface="Times New Roman" panose="02020603050405020304" pitchFamily="18" charset="0"/>
              </a:rPr>
              <a:t>моделей:</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4338" name="Picture 2"/>
          <p:cNvPicPr>
            <a:picLocks noChangeAspect="1" noChangeArrowheads="1"/>
          </p:cNvPicPr>
          <p:nvPr/>
        </p:nvPicPr>
        <p:blipFill>
          <a:blip r:embed="rId4" cstate="print"/>
          <a:srcRect/>
          <a:stretch>
            <a:fillRect/>
          </a:stretch>
        </p:blipFill>
        <p:spPr bwMode="auto">
          <a:xfrm>
            <a:off x="3575050" y="4832327"/>
            <a:ext cx="13563600" cy="6477023"/>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Отчет </a:t>
            </a:r>
            <a:r>
              <a:rPr lang="ru-RU" sz="4000" b="1" dirty="0" smtClean="0">
                <a:solidFill>
                  <a:srgbClr val="15B012"/>
                </a:solidFill>
                <a:latin typeface="IBM Plex Sans regular"/>
                <a:cs typeface="Times New Roman" panose="02020603050405020304" pitchFamily="18" charset="0"/>
              </a:rPr>
              <a:t>по результатам</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Сохранение и загрузка итоговой модели и предсказание на тестовых данных:</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5362" name="Picture 2"/>
          <p:cNvPicPr>
            <a:picLocks noChangeAspect="1" noChangeArrowheads="1"/>
          </p:cNvPicPr>
          <p:nvPr/>
        </p:nvPicPr>
        <p:blipFill>
          <a:blip r:embed="rId4" cstate="print"/>
          <a:srcRect/>
          <a:stretch>
            <a:fillRect/>
          </a:stretch>
        </p:blipFill>
        <p:spPr bwMode="auto">
          <a:xfrm>
            <a:off x="2051050" y="5197475"/>
            <a:ext cx="4619625" cy="2857500"/>
          </a:xfrm>
          <a:prstGeom prst="rect">
            <a:avLst/>
          </a:prstGeom>
          <a:noFill/>
          <a:ln w="9525">
            <a:noFill/>
            <a:miter lim="800000"/>
            <a:headEnd/>
            <a:tailEnd/>
          </a:ln>
        </p:spPr>
      </p:pic>
      <p:pic>
        <p:nvPicPr>
          <p:cNvPr id="15363" name="Picture 3"/>
          <p:cNvPicPr>
            <a:picLocks noChangeAspect="1" noChangeArrowheads="1"/>
          </p:cNvPicPr>
          <p:nvPr/>
        </p:nvPicPr>
        <p:blipFill>
          <a:blip r:embed="rId5" cstate="print"/>
          <a:srcRect/>
          <a:stretch>
            <a:fillRect/>
          </a:stretch>
        </p:blipFill>
        <p:spPr bwMode="auto">
          <a:xfrm>
            <a:off x="11804650" y="4130675"/>
            <a:ext cx="6942137" cy="5695950"/>
          </a:xfrm>
          <a:prstGeom prst="rect">
            <a:avLst/>
          </a:prstGeom>
          <a:noFill/>
          <a:ln w="9525">
            <a:noFill/>
            <a:miter lim="800000"/>
            <a:headEnd/>
            <a:tailEnd/>
          </a:ln>
        </p:spPr>
      </p:pic>
      <p:sp>
        <p:nvSpPr>
          <p:cNvPr id="10" name="Стрелка вправо 9"/>
          <p:cNvSpPr/>
          <p:nvPr/>
        </p:nvSpPr>
        <p:spPr>
          <a:xfrm>
            <a:off x="7461250" y="6035675"/>
            <a:ext cx="3833004" cy="1219200"/>
          </a:xfrm>
          <a:prstGeom prst="rightArrow">
            <a:avLst/>
          </a:prstGeom>
          <a:blipFill>
            <a:blip r:embed="rId6" cstate="print">
              <a:duotone>
                <a:prstClr val="black"/>
                <a:schemeClr val="accent3">
                  <a:tint val="45000"/>
                  <a:satMod val="400000"/>
                </a:schemeClr>
              </a:duotone>
              <a:lum bright="-100000" contrast="100000"/>
            </a:blip>
            <a:stretch>
              <a:fillRect t="-105899" b="-27301"/>
            </a:stretch>
          </a:blipFill>
        </p:spPr>
        <p:txBody>
          <a:bodyPr wrap="square" lIns="0" tIns="0" rIns="0" bIns="0" rtlCol="0" anchor="ctr"/>
          <a:lstStyle/>
          <a:p>
            <a:pPr algn="l"/>
            <a:endParaRPr lang="ru-RU"/>
          </a:p>
        </p:txBody>
      </p:sp>
    </p:spTree>
    <p:extLst>
      <p:ext uri="{BB962C8B-B14F-4D97-AF65-F5344CB8AC3E}">
        <p14:creationId xmlns="" xmlns:p14="http://schemas.microsoft.com/office/powerpoint/2010/main" val="130433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Актуальность</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7776059"/>
          </a:xfrm>
          <a:prstGeom prst="rect">
            <a:avLst/>
          </a:prstGeom>
        </p:spPr>
        <p:txBody>
          <a:bodyPr vert="horz" wrap="square" lIns="0" tIns="19895" rIns="0" bIns="0" rtlCol="0">
            <a:spAutoFit/>
          </a:bodyPr>
          <a:lstStyle/>
          <a:p>
            <a:pPr marR="8377" indent="534988" algn="just">
              <a:spcBef>
                <a:spcPts val="3000"/>
              </a:spcBef>
            </a:pPr>
            <a:r>
              <a:rPr lang="ru-RU" sz="2400" dirty="0" smtClean="0">
                <a:latin typeface="IBM Plex Sans regular"/>
                <a:cs typeface="Times New Roman" panose="02020603050405020304" pitchFamily="18" charset="0"/>
              </a:rPr>
              <a:t>Одним </a:t>
            </a:r>
            <a:r>
              <a:rPr lang="ru-RU" sz="2400" dirty="0" smtClean="0">
                <a:latin typeface="IBM Plex Sans regular"/>
                <a:cs typeface="Times New Roman" panose="02020603050405020304" pitchFamily="18" charset="0"/>
              </a:rPr>
              <a:t>из наиболее важных достижений добычи нефти и газа </a:t>
            </a:r>
            <a:r>
              <a:rPr lang="ru-RU" sz="2400" dirty="0" smtClean="0">
                <a:latin typeface="IBM Plex Sans regular"/>
                <a:cs typeface="Times New Roman" panose="02020603050405020304" pitchFamily="18" charset="0"/>
              </a:rPr>
              <a:t>является бурение</a:t>
            </a:r>
            <a:r>
              <a:rPr lang="ru-RU" sz="2400" dirty="0" smtClean="0">
                <a:latin typeface="IBM Plex Sans regular"/>
                <a:cs typeface="Times New Roman" panose="02020603050405020304" pitchFamily="18" charset="0"/>
              </a:rPr>
              <a:t> скважин</a:t>
            </a:r>
            <a:r>
              <a:rPr lang="ru-RU" sz="2400" dirty="0" smtClean="0">
                <a:latin typeface="IBM Plex Sans regular"/>
                <a:cs typeface="Times New Roman" panose="02020603050405020304" pitchFamily="18" charset="0"/>
              </a:rPr>
              <a:t>.</a:t>
            </a:r>
            <a:r>
              <a:rPr lang="en-US" sz="2400" dirty="0" smtClean="0">
                <a:latin typeface="IBM Plex Sans"/>
                <a:cs typeface="Times New Roman" panose="02020603050405020304" pitchFamily="18" charset="0"/>
              </a:rPr>
              <a:t> </a:t>
            </a:r>
            <a:r>
              <a:rPr lang="ru-RU" sz="2400" dirty="0" smtClean="0">
                <a:latin typeface="IBM Plex Sans regular"/>
                <a:cs typeface="Times New Roman" panose="02020603050405020304" pitchFamily="18" charset="0"/>
              </a:rPr>
              <a:t>На сегодняшний день нефтегазовый комплекс играет важнейшую роль в развитии экономики Российской Федерации</a:t>
            </a:r>
            <a:r>
              <a:rPr lang="ru-RU" sz="2400" dirty="0" smtClean="0">
                <a:latin typeface="IBM Plex Sans regular"/>
                <a:cs typeface="Times New Roman" panose="02020603050405020304" pitchFamily="18" charset="0"/>
              </a:rPr>
              <a:t>.</a:t>
            </a:r>
            <a:r>
              <a:rPr lang="en-US" sz="2400" dirty="0" smtClean="0">
                <a:latin typeface="IBM Plex Sans"/>
                <a:cs typeface="Times New Roman" panose="02020603050405020304" pitchFamily="18" charset="0"/>
              </a:rPr>
              <a:t> </a:t>
            </a:r>
            <a:r>
              <a:rPr lang="ru-RU" sz="2400" dirty="0" smtClean="0">
                <a:latin typeface="IBM Plex Sans regular"/>
                <a:cs typeface="Times New Roman" panose="02020603050405020304" pitchFamily="18" charset="0"/>
              </a:rPr>
              <a:t>Такие комплексы должны работать в непрерывном цикле. Анализируя одну из нефтяных скважин, можно выявить проблему в раннем оповещении поломок и нестабильной работы. Рутинной задачей является сбор, обработка и визуализация работы системы по добыче нефти. Внедрение технологий искусственного интеллекта могут ускорить процесс раннего выявления работы нефтяных скважин, качество работы и анализ в зависимости </a:t>
            </a:r>
            <a:r>
              <a:rPr lang="ru-RU" sz="2400" dirty="0" smtClean="0">
                <a:latin typeface="IBM Plex Sans regular"/>
                <a:cs typeface="Times New Roman" panose="02020603050405020304" pitchFamily="18" charset="0"/>
              </a:rPr>
              <a:t>от метеорологических </a:t>
            </a:r>
            <a:r>
              <a:rPr lang="ru-RU" sz="2400" dirty="0" smtClean="0">
                <a:latin typeface="IBM Plex Sans regular"/>
                <a:cs typeface="Times New Roman" panose="02020603050405020304" pitchFamily="18" charset="0"/>
              </a:rPr>
              <a:t>данных</a:t>
            </a:r>
            <a:r>
              <a:rPr lang="en-US" sz="2400" dirty="0" smtClean="0">
                <a:latin typeface="IBM Plex Sans"/>
                <a:cs typeface="Times New Roman" panose="02020603050405020304" pitchFamily="18" charset="0"/>
              </a:rPr>
              <a:t>.</a:t>
            </a:r>
          </a:p>
          <a:p>
            <a:pPr marR="8377" indent="534988" algn="just"/>
            <a:endParaRPr lang="ru-RU" sz="2400" dirty="0" smtClean="0">
              <a:latin typeface="IBM Plex Sans regular"/>
              <a:cs typeface="Times New Roman" pitchFamily="18" charset="0"/>
            </a:endParaRPr>
          </a:p>
          <a:p>
            <a:pPr indent="534988" algn="just">
              <a:spcBef>
                <a:spcPts val="0"/>
              </a:spcBef>
            </a:pPr>
            <a:r>
              <a:rPr lang="ru-RU" sz="2400" b="1" dirty="0" smtClean="0">
                <a:latin typeface="IBM Plex Sans regular"/>
                <a:cs typeface="Times New Roman" pitchFamily="18" charset="0"/>
              </a:rPr>
              <a:t>Объект </a:t>
            </a:r>
            <a:r>
              <a:rPr lang="ru-RU" sz="2400" b="1" dirty="0" smtClean="0">
                <a:latin typeface="IBM Plex Sans regular"/>
                <a:cs typeface="Times New Roman" pitchFamily="18" charset="0"/>
              </a:rPr>
              <a:t>исследования </a:t>
            </a:r>
            <a:r>
              <a:rPr lang="ru-RU" sz="2400" dirty="0" smtClean="0">
                <a:latin typeface="IBM Plex Sans regular"/>
                <a:cs typeface="Times New Roman" pitchFamily="18" charset="0"/>
              </a:rPr>
              <a:t>– нефтяная скважина № 807.</a:t>
            </a:r>
          </a:p>
          <a:p>
            <a:pPr indent="534988" algn="just">
              <a:spcBef>
                <a:spcPts val="0"/>
              </a:spcBef>
            </a:pPr>
            <a:r>
              <a:rPr lang="ru-RU" sz="2400" b="1" dirty="0" smtClean="0">
                <a:latin typeface="IBM Plex Sans regular"/>
                <a:cs typeface="Times New Roman" pitchFamily="18" charset="0"/>
              </a:rPr>
              <a:t>Предмет исследования</a:t>
            </a:r>
            <a:r>
              <a:rPr lang="ru-RU" sz="2400" dirty="0" smtClean="0">
                <a:latin typeface="IBM Plex Sans regular"/>
                <a:cs typeface="Times New Roman" pitchFamily="18" charset="0"/>
              </a:rPr>
              <a:t> – влияние </a:t>
            </a:r>
            <a:r>
              <a:rPr lang="ru-RU" sz="2400" dirty="0" smtClean="0">
                <a:latin typeface="IBM Plex Sans regular"/>
                <a:cs typeface="Times New Roman" pitchFamily="18" charset="0"/>
              </a:rPr>
              <a:t>метеорологических </a:t>
            </a:r>
            <a:r>
              <a:rPr lang="ru-RU" sz="2400" dirty="0" smtClean="0">
                <a:latin typeface="IBM Plex Sans regular"/>
                <a:cs typeface="Times New Roman" pitchFamily="18" charset="0"/>
              </a:rPr>
              <a:t>данных </a:t>
            </a:r>
            <a:r>
              <a:rPr lang="ru-RU" sz="2400" dirty="0" smtClean="0">
                <a:latin typeface="IBM Plex Sans regular"/>
                <a:cs typeface="Times New Roman" pitchFamily="18" charset="0"/>
              </a:rPr>
              <a:t>на </a:t>
            </a:r>
            <a:r>
              <a:rPr lang="ru-RU" sz="2400" dirty="0" smtClean="0">
                <a:latin typeface="IBM Plex Sans regular"/>
                <a:cs typeface="Times New Roman" pitchFamily="18" charset="0"/>
              </a:rPr>
              <a:t>работу нефтяной скважины № </a:t>
            </a:r>
            <a:r>
              <a:rPr lang="ru-RU" sz="2400" dirty="0" smtClean="0">
                <a:latin typeface="IBM Plex Sans regular"/>
                <a:cs typeface="Times New Roman" pitchFamily="18" charset="0"/>
              </a:rPr>
              <a:t>807 с использованием </a:t>
            </a:r>
            <a:r>
              <a:rPr lang="ru-RU" sz="2400" dirty="0" smtClean="0">
                <a:latin typeface="IBM Plex Sans regular"/>
                <a:cs typeface="Times New Roman" pitchFamily="18" charset="0"/>
              </a:rPr>
              <a:t>искусственного </a:t>
            </a:r>
            <a:r>
              <a:rPr lang="ru-RU" sz="2400" dirty="0" smtClean="0">
                <a:latin typeface="IBM Plex Sans regular"/>
                <a:cs typeface="Times New Roman" pitchFamily="18" charset="0"/>
              </a:rPr>
              <a:t>интеллекта.</a:t>
            </a:r>
            <a:endParaRPr lang="ru-RU" sz="2400" dirty="0" smtClean="0">
              <a:latin typeface="IBM Plex Sans regular"/>
              <a:cs typeface="Times New Roman" pitchFamily="18" charset="0"/>
            </a:endParaRPr>
          </a:p>
          <a:p>
            <a:pPr indent="534988" algn="just">
              <a:spcBef>
                <a:spcPts val="0"/>
              </a:spcBef>
            </a:pPr>
            <a:r>
              <a:rPr lang="ru-RU" sz="2400" b="1" dirty="0" smtClean="0">
                <a:latin typeface="IBM Plex Sans regular"/>
                <a:cs typeface="Times New Roman" pitchFamily="18" charset="0"/>
              </a:rPr>
              <a:t>Цель работы</a:t>
            </a:r>
            <a:r>
              <a:rPr lang="ru-RU" sz="2400" dirty="0" smtClean="0">
                <a:latin typeface="IBM Plex Sans regular"/>
                <a:cs typeface="Times New Roman" pitchFamily="18" charset="0"/>
              </a:rPr>
              <a:t> – создать инструмент анализа работы нефтяной скважины в зависимости от погодных условий и явлений для раннего обнаружения неисправностей.</a:t>
            </a:r>
          </a:p>
          <a:p>
            <a:pPr indent="534988" algn="just">
              <a:spcBef>
                <a:spcPts val="0"/>
              </a:spcBef>
            </a:pPr>
            <a:endParaRPr lang="ru-RU" sz="2400" dirty="0" smtClean="0">
              <a:latin typeface="IBM Plex Sans regular"/>
              <a:cs typeface="Times New Roman" pitchFamily="18" charset="0"/>
            </a:endParaRPr>
          </a:p>
          <a:p>
            <a:pPr indent="534988">
              <a:spcBef>
                <a:spcPts val="0"/>
              </a:spcBef>
            </a:pPr>
            <a:r>
              <a:rPr lang="ru-RU" sz="2400" b="1" dirty="0" smtClean="0">
                <a:latin typeface="IBM Plex Sans regular"/>
                <a:cs typeface="Times New Roman" pitchFamily="18" charset="0"/>
              </a:rPr>
              <a:t>Решаемые задачи</a:t>
            </a:r>
            <a:r>
              <a:rPr lang="ru-RU" sz="2400" b="1" dirty="0" smtClean="0">
                <a:latin typeface="IBM Plex Sans regular"/>
                <a:cs typeface="Times New Roman" pitchFamily="18" charset="0"/>
              </a:rPr>
              <a:t>:</a:t>
            </a:r>
            <a:endParaRPr lang="ru-RU" sz="2400" b="1"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Сформулировать гипотезу по данным;</a:t>
            </a:r>
          </a:p>
          <a:p>
            <a:pPr indent="534988" algn="just">
              <a:spcBef>
                <a:spcPts val="0"/>
              </a:spcBef>
              <a:buFont typeface="+mj-lt"/>
              <a:buAutoNum type="arabicPeriod"/>
            </a:pPr>
            <a:r>
              <a:rPr lang="ru-RU" sz="2400" dirty="0" smtClean="0">
                <a:latin typeface="IBM Plex Sans regular"/>
                <a:cs typeface="Times New Roman" pitchFamily="18" charset="0"/>
              </a:rPr>
              <a:t>Собрать данные из разрозненных источников;</a:t>
            </a:r>
          </a:p>
          <a:p>
            <a:pPr indent="534988" algn="just">
              <a:spcBef>
                <a:spcPts val="0"/>
              </a:spcBef>
              <a:buFont typeface="+mj-lt"/>
              <a:buAutoNum type="arabicPeriod"/>
            </a:pPr>
            <a:r>
              <a:rPr lang="ru-RU" sz="2400" dirty="0" smtClean="0">
                <a:latin typeface="IBM Plex Sans regular"/>
                <a:cs typeface="Times New Roman" pitchFamily="18" charset="0"/>
              </a:rPr>
              <a:t>Провести исследовательский анализ </a:t>
            </a:r>
            <a:r>
              <a:rPr lang="ru-RU" sz="2400" dirty="0" smtClean="0">
                <a:latin typeface="IBM Plex Sans regular"/>
                <a:cs typeface="Times New Roman" pitchFamily="18" charset="0"/>
              </a:rPr>
              <a:t>данных и </a:t>
            </a:r>
            <a:r>
              <a:rPr lang="ru-RU" sz="2400" dirty="0" smtClean="0">
                <a:latin typeface="IBM Plex Sans regular"/>
                <a:cs typeface="Times New Roman" pitchFamily="18" charset="0"/>
              </a:rPr>
              <a:t>визуализировать основные распределения</a:t>
            </a:r>
            <a:r>
              <a:rPr lang="ru-RU" sz="2400" dirty="0" smtClean="0">
                <a:latin typeface="IBM Plex Sans regular"/>
                <a:cs typeface="Times New Roman" pitchFamily="18" charset="0"/>
              </a:rPr>
              <a:t>;</a:t>
            </a:r>
            <a:endParaRPr lang="ru-RU" sz="2400"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Запустить базовые модели машинного обучения;</a:t>
            </a:r>
            <a:endParaRPr lang="ru-RU" sz="2400"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Оценить качество результата по релевантным для задачи метрикам;</a:t>
            </a:r>
            <a:endParaRPr lang="ru-RU" sz="2400"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Получить отчеты по результатам;</a:t>
            </a:r>
            <a:endParaRPr lang="ru-RU" sz="2400" dirty="0" smtClean="0">
              <a:latin typeface="IBM Plex Sans regular"/>
              <a:cs typeface="Times New Roman" pitchFamily="18" charset="0"/>
            </a:endParaRPr>
          </a:p>
          <a:p>
            <a:pPr indent="534988" algn="just">
              <a:spcBef>
                <a:spcPts val="0"/>
              </a:spcBef>
              <a:buFont typeface="+mj-lt"/>
              <a:buAutoNum type="arabicPeriod"/>
            </a:pPr>
            <a:r>
              <a:rPr lang="ru-RU" sz="2400" dirty="0" smtClean="0">
                <a:latin typeface="IBM Plex Sans regular"/>
                <a:cs typeface="Times New Roman" pitchFamily="18" charset="0"/>
              </a:rPr>
              <a:t>Сделать выводы и дать дальнейшие </a:t>
            </a:r>
            <a:r>
              <a:rPr lang="ru-RU" sz="2400" dirty="0" smtClean="0">
                <a:latin typeface="IBM Plex Sans regular"/>
                <a:cs typeface="Times New Roman" pitchFamily="18" charset="0"/>
              </a:rPr>
              <a:t>рекомендации</a:t>
            </a:r>
            <a:r>
              <a:rPr lang="ru-RU" sz="2400" dirty="0" smtClean="0">
                <a:latin typeface="IBM Plex Sans regular"/>
                <a:cs typeface="Times New Roman" pitchFamily="18" charset="0"/>
              </a:rPr>
              <a:t>.</a:t>
            </a:r>
            <a:endParaRPr lang="ru-RU" sz="2400" dirty="0" smtClean="0">
              <a:latin typeface="IBM Plex Sans regular"/>
              <a:cs typeface="Times New Roman"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130433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Отчет </a:t>
            </a:r>
            <a:r>
              <a:rPr lang="ru-RU" sz="4000" b="1" dirty="0" smtClean="0">
                <a:solidFill>
                  <a:srgbClr val="15B012"/>
                </a:solidFill>
                <a:latin typeface="IBM Plex Sans regular"/>
                <a:cs typeface="Times New Roman" panose="02020603050405020304" pitchFamily="18" charset="0"/>
              </a:rPr>
              <a:t>по результатам</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a:t>
            </a:r>
            <a:r>
              <a:rPr lang="ru-RU" sz="2400" dirty="0" smtClean="0">
                <a:latin typeface="IBM Plex Sans regular"/>
                <a:cs typeface="Times New Roman" panose="02020603050405020304" pitchFamily="18" charset="0"/>
              </a:rPr>
              <a:t>редсказание на собственных данных:</a:t>
            </a:r>
            <a:endParaRPr lang="ru-RU" sz="24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6386" name="Picture 2"/>
          <p:cNvPicPr>
            <a:picLocks noChangeAspect="1" noChangeArrowheads="1"/>
          </p:cNvPicPr>
          <p:nvPr/>
        </p:nvPicPr>
        <p:blipFill>
          <a:blip r:embed="rId4" cstate="print"/>
          <a:srcRect/>
          <a:stretch>
            <a:fillRect/>
          </a:stretch>
        </p:blipFill>
        <p:spPr bwMode="auto">
          <a:xfrm>
            <a:off x="1365250" y="3902075"/>
            <a:ext cx="11899920" cy="5505450"/>
          </a:xfrm>
          <a:prstGeom prst="rect">
            <a:avLst/>
          </a:prstGeom>
          <a:noFill/>
          <a:ln w="9525">
            <a:noFill/>
            <a:miter lim="800000"/>
            <a:headEnd/>
            <a:tailEnd/>
          </a:ln>
        </p:spPr>
      </p:pic>
      <p:pic>
        <p:nvPicPr>
          <p:cNvPr id="16387" name="Picture 3"/>
          <p:cNvPicPr>
            <a:picLocks noChangeAspect="1" noChangeArrowheads="1"/>
          </p:cNvPicPr>
          <p:nvPr/>
        </p:nvPicPr>
        <p:blipFill>
          <a:blip r:embed="rId5" cstate="print"/>
          <a:srcRect/>
          <a:stretch>
            <a:fillRect/>
          </a:stretch>
        </p:blipFill>
        <p:spPr bwMode="auto">
          <a:xfrm>
            <a:off x="13557250" y="2682875"/>
            <a:ext cx="4572000" cy="8301128"/>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Выводы и рекомендации</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8884054"/>
          </a:xfrm>
          <a:prstGeom prst="rect">
            <a:avLst/>
          </a:prstGeom>
        </p:spPr>
        <p:txBody>
          <a:bodyPr vert="horz" wrap="square" lIns="0" tIns="19895" rIns="0" bIns="0" rtlCol="0">
            <a:spAutoFit/>
          </a:bodyPr>
          <a:lstStyle/>
          <a:p>
            <a:pPr marR="8377" indent="534988" algn="just"/>
            <a:r>
              <a:rPr lang="ru-RU" sz="3600" dirty="0" smtClean="0">
                <a:latin typeface="IBM Plex Sans regular"/>
                <a:cs typeface="Times New Roman" panose="02020603050405020304" pitchFamily="18" charset="0"/>
              </a:rPr>
              <a:t>Разработка модели прогнозирования пластового давления </a:t>
            </a:r>
            <a:r>
              <a:rPr lang="ru-RU" sz="3600" dirty="0" smtClean="0">
                <a:latin typeface="IBM Plex Sans regular"/>
                <a:cs typeface="Times New Roman" panose="02020603050405020304" pitchFamily="18" charset="0"/>
              </a:rPr>
              <a:t>влияет на увеличение давления </a:t>
            </a:r>
            <a:r>
              <a:rPr lang="ru-RU" sz="3600" dirty="0" smtClean="0">
                <a:latin typeface="IBM Plex Sans regular"/>
                <a:cs typeface="Times New Roman" panose="02020603050405020304" pitchFamily="18" charset="0"/>
              </a:rPr>
              <a:t>нефти, что </a:t>
            </a:r>
            <a:r>
              <a:rPr lang="ru-RU" sz="3600" dirty="0" smtClean="0">
                <a:latin typeface="IBM Plex Sans regular"/>
                <a:cs typeface="Times New Roman" panose="02020603050405020304" pitchFamily="18" charset="0"/>
              </a:rPr>
              <a:t>может привести к поломке оборудования нефтяной скважины № 807</a:t>
            </a:r>
            <a:r>
              <a:rPr lang="ru-RU" sz="3600" dirty="0" smtClean="0">
                <a:latin typeface="IBM Plex Sans regular"/>
                <a:cs typeface="Times New Roman" panose="02020603050405020304" pitchFamily="18" charset="0"/>
              </a:rPr>
              <a:t>.</a:t>
            </a:r>
            <a:r>
              <a:rPr lang="ru-RU" sz="3600" dirty="0" smtClean="0">
                <a:latin typeface="IBM Plex Sans regular"/>
                <a:cs typeface="Times New Roman" panose="02020603050405020304" pitchFamily="18" charset="0"/>
              </a:rPr>
              <a:t> </a:t>
            </a:r>
            <a:r>
              <a:rPr lang="ru-RU" sz="3600" dirty="0" smtClean="0">
                <a:latin typeface="IBM Plex Sans regular"/>
                <a:cs typeface="Times New Roman" panose="02020603050405020304" pitchFamily="18" charset="0"/>
              </a:rPr>
              <a:t>Такая модель представляет собой комплексный подход, требующий анализа множества переменных.</a:t>
            </a:r>
          </a:p>
          <a:p>
            <a:pPr marR="8377" indent="534988" algn="just"/>
            <a:endParaRPr lang="ru-RU" sz="3600" dirty="0" smtClean="0">
              <a:latin typeface="IBM Plex Sans regular"/>
              <a:cs typeface="Times New Roman" panose="02020603050405020304" pitchFamily="18" charset="0"/>
            </a:endParaRPr>
          </a:p>
          <a:p>
            <a:pPr marR="8377" indent="534988" algn="just"/>
            <a:r>
              <a:rPr lang="ru-RU" sz="3600" dirty="0" smtClean="0">
                <a:latin typeface="IBM Plex Sans regular"/>
                <a:cs typeface="Times New Roman" panose="02020603050405020304" pitchFamily="18" charset="0"/>
              </a:rPr>
              <a:t>Так как село </a:t>
            </a:r>
            <a:r>
              <a:rPr lang="ru-RU" sz="3600" dirty="0" err="1" smtClean="0">
                <a:latin typeface="IBM Plex Sans regular"/>
                <a:cs typeface="Times New Roman" panose="02020603050405020304" pitchFamily="18" charset="0"/>
              </a:rPr>
              <a:t>Самбург</a:t>
            </a:r>
            <a:r>
              <a:rPr lang="ru-RU" sz="3600" dirty="0" smtClean="0">
                <a:latin typeface="IBM Plex Sans regular"/>
                <a:cs typeface="Times New Roman" panose="02020603050405020304" pitchFamily="18" charset="0"/>
              </a:rPr>
              <a:t> находится в 24 км от скважины №807, результаты могут быть с отклонениями. Для более точного анализа и построения модели, необходимо снимать погодные показания непосредственно рядом с нефтяной скважиной</a:t>
            </a:r>
            <a:r>
              <a:rPr lang="ru-RU" sz="3600" dirty="0" smtClean="0">
                <a:latin typeface="IBM Plex Sans regular"/>
                <a:cs typeface="Times New Roman" panose="02020603050405020304" pitchFamily="18" charset="0"/>
              </a:rPr>
              <a:t>.</a:t>
            </a:r>
            <a:endParaRPr lang="ru-RU" sz="3600" dirty="0" smtClean="0">
              <a:latin typeface="IBM Plex Sans regular"/>
              <a:cs typeface="Times New Roman" panose="02020603050405020304" pitchFamily="18" charset="0"/>
            </a:endParaRPr>
          </a:p>
          <a:p>
            <a:pPr marR="8377" indent="534988" algn="just"/>
            <a:endParaRPr lang="ru-RU" sz="3600" dirty="0" smtClean="0">
              <a:latin typeface="IBM Plex Sans regular"/>
              <a:cs typeface="Times New Roman" panose="02020603050405020304" pitchFamily="18" charset="0"/>
            </a:endParaRPr>
          </a:p>
          <a:p>
            <a:pPr marR="8377" indent="534988" algn="just"/>
            <a:r>
              <a:rPr lang="ru-RU" sz="3600" dirty="0" smtClean="0">
                <a:latin typeface="IBM Plex Sans regular"/>
                <a:cs typeface="Times New Roman" panose="02020603050405020304" pitchFamily="18" charset="0"/>
              </a:rPr>
              <a:t>В дальнейшем планируется разработка </a:t>
            </a:r>
            <a:r>
              <a:rPr lang="ru-RU" sz="3600" dirty="0" err="1" smtClean="0">
                <a:latin typeface="IBM Plex Sans regular"/>
                <a:cs typeface="Times New Roman" panose="02020603050405020304" pitchFamily="18" charset="0"/>
              </a:rPr>
              <a:t>веб-интерфейса</a:t>
            </a:r>
            <a:r>
              <a:rPr lang="ru-RU" sz="3600" dirty="0" smtClean="0">
                <a:latin typeface="IBM Plex Sans regular"/>
                <a:cs typeface="Times New Roman" panose="02020603050405020304" pitchFamily="18" charset="0"/>
              </a:rPr>
              <a:t> с загрузкой готовой модели. Такое приложение позволяет подавать данные непосредственной через </a:t>
            </a:r>
            <a:r>
              <a:rPr lang="ru-RU" sz="3600" dirty="0" err="1" smtClean="0">
                <a:latin typeface="IBM Plex Sans regular"/>
                <a:cs typeface="Times New Roman" panose="02020603050405020304" pitchFamily="18" charset="0"/>
              </a:rPr>
              <a:t>веб-формы</a:t>
            </a:r>
            <a:r>
              <a:rPr lang="ru-RU" sz="3600" dirty="0" smtClean="0">
                <a:latin typeface="IBM Plex Sans regular"/>
                <a:cs typeface="Times New Roman" panose="02020603050405020304" pitchFamily="18" charset="0"/>
              </a:rPr>
              <a:t> и получать результаты в базу данных типа </a:t>
            </a:r>
            <a:r>
              <a:rPr lang="en-US" sz="3600" dirty="0" err="1" smtClean="0">
                <a:latin typeface="IBM Plex Sans regular"/>
                <a:cs typeface="Times New Roman" panose="02020603050405020304" pitchFamily="18" charset="0"/>
              </a:rPr>
              <a:t>Postgres</a:t>
            </a:r>
            <a:r>
              <a:rPr lang="ru-RU" sz="3600" dirty="0" smtClean="0">
                <a:latin typeface="IBM Plex Sans regular"/>
                <a:cs typeface="Times New Roman" panose="02020603050405020304" pitchFamily="18" charset="0"/>
              </a:rPr>
              <a:t>.</a:t>
            </a:r>
          </a:p>
          <a:p>
            <a:pPr marR="8377" indent="534988" algn="just"/>
            <a:endParaRPr lang="ru-RU" sz="3600" dirty="0" smtClean="0">
              <a:latin typeface="IBM Plex Sans regular"/>
              <a:cs typeface="Times New Roman" panose="02020603050405020304" pitchFamily="18" charset="0"/>
            </a:endParaRPr>
          </a:p>
          <a:p>
            <a:pPr marR="8377" indent="534988" algn="just"/>
            <a:r>
              <a:rPr lang="ru-RU" sz="3600" dirty="0" smtClean="0">
                <a:latin typeface="IBM Plex Sans regular"/>
                <a:cs typeface="Times New Roman" panose="02020603050405020304" pitchFamily="18" charset="0"/>
              </a:rPr>
              <a:t>Следует отметить, что полученные выводы и рекомендации могут служить отправной точкой для последующих исследований всех нефтяных скважин, а также в области прогнозирования устойчивой работы нефтяной отрасли.</a:t>
            </a:r>
            <a:endParaRPr lang="ru-RU" sz="3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1304338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471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Список литературы</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574087"/>
          </a:xfrm>
          <a:prstGeom prst="rect">
            <a:avLst/>
          </a:prstGeom>
        </p:spPr>
        <p:txBody>
          <a:bodyPr vert="horz" wrap="square" lIns="0" tIns="19895" rIns="0" bIns="0" rtlCol="0">
            <a:spAutoFit/>
          </a:bodyPr>
          <a:lstStyle/>
          <a:p>
            <a:pPr marR="8377" indent="534988" algn="just"/>
            <a:r>
              <a:rPr lang="ru-RU" sz="3600" smtClean="0">
                <a:latin typeface="IBM Plex Sans regular"/>
                <a:cs typeface="Times New Roman" panose="02020603050405020304" pitchFamily="18" charset="0"/>
              </a:rPr>
              <a:t>.</a:t>
            </a:r>
            <a:endParaRPr lang="ru-RU" sz="3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spTree>
    <p:extLst>
      <p:ext uri="{BB962C8B-B14F-4D97-AF65-F5344CB8AC3E}">
        <p14:creationId xmlns="" xmlns:p14="http://schemas.microsoft.com/office/powerpoint/2010/main" val="1304338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 xmlns:a16="http://schemas.microsoft.com/office/drawing/2014/main" id="{C8CB9CC4-28B1-44E5-880E-B53A22EEF84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97"/>
            <a:ext cx="20104100" cy="11308556"/>
          </a:xfrm>
          <a:prstGeom prst="rect">
            <a:avLst/>
          </a:prstGeom>
        </p:spPr>
      </p:pic>
      <p:sp>
        <p:nvSpPr>
          <p:cNvPr id="7" name="TextBox 6">
            <a:extLst>
              <a:ext uri="{FF2B5EF4-FFF2-40B4-BE49-F238E27FC236}">
                <a16:creationId xmlns="" xmlns:a16="http://schemas.microsoft.com/office/drawing/2014/main" id="{74A5A272-7891-46FF-91F3-66F7CF7A8DFF}"/>
              </a:ext>
            </a:extLst>
          </p:cNvPr>
          <p:cNvSpPr txBox="1"/>
          <p:nvPr/>
        </p:nvSpPr>
        <p:spPr>
          <a:xfrm>
            <a:off x="831850" y="4587875"/>
            <a:ext cx="7996464" cy="2124492"/>
          </a:xfrm>
          <a:prstGeom prst="rect">
            <a:avLst/>
          </a:prstGeom>
          <a:noFill/>
        </p:spPr>
        <p:txBody>
          <a:bodyPr wrap="square" rtlCol="0">
            <a:spAutoFit/>
          </a:bodyPr>
          <a:lstStyle/>
          <a:p>
            <a:pPr>
              <a:lnSpc>
                <a:spcPct val="114000"/>
              </a:lnSpc>
            </a:pPr>
            <a:r>
              <a:rPr lang="ru-RU" sz="6000" dirty="0">
                <a:solidFill>
                  <a:schemeClr val="bg1"/>
                </a:solidFill>
                <a:latin typeface="IBM Plex Sans" charset="0"/>
              </a:rPr>
              <a:t>Спасибо </a:t>
            </a:r>
          </a:p>
          <a:p>
            <a:pPr>
              <a:lnSpc>
                <a:spcPct val="114000"/>
              </a:lnSpc>
            </a:pPr>
            <a:r>
              <a:rPr lang="ru-RU" sz="6000" dirty="0">
                <a:solidFill>
                  <a:schemeClr val="bg1"/>
                </a:solidFill>
                <a:latin typeface="IBM Plex Sans" charset="0"/>
              </a:rPr>
              <a:t>за внимание</a:t>
            </a:r>
          </a:p>
        </p:txBody>
      </p:sp>
      <p:sp>
        <p:nvSpPr>
          <p:cNvPr id="9" name="object 4">
            <a:extLst>
              <a:ext uri="{FF2B5EF4-FFF2-40B4-BE49-F238E27FC236}">
                <a16:creationId xmlns="" xmlns:a16="http://schemas.microsoft.com/office/drawing/2014/main" id="{AB072B4C-358A-42AD-824B-DE1707BBD1F6}"/>
              </a:ext>
            </a:extLst>
          </p:cNvPr>
          <p:cNvSpPr txBox="1"/>
          <p:nvPr/>
        </p:nvSpPr>
        <p:spPr>
          <a:xfrm>
            <a:off x="831850" y="9898404"/>
            <a:ext cx="7996464" cy="355502"/>
          </a:xfrm>
          <a:prstGeom prst="rect">
            <a:avLst/>
          </a:prstGeom>
        </p:spPr>
        <p:txBody>
          <a:bodyPr vert="horz" wrap="square" lIns="0" tIns="19895" rIns="0" bIns="0" rtlCol="0">
            <a:spAutoFit/>
          </a:bodyPr>
          <a:lstStyle/>
          <a:p>
            <a:pPr marL="20942" marR="8377">
              <a:lnSpc>
                <a:spcPct val="120000"/>
              </a:lnSpc>
            </a:pPr>
            <a:r>
              <a:rPr lang="en-US" sz="2000" dirty="0" smtClean="0">
                <a:solidFill>
                  <a:srgbClr val="FFFFFF"/>
                </a:solidFill>
                <a:latin typeface="IBM Plex Sans"/>
                <a:cs typeface="Times New Roman" panose="02020603050405020304" pitchFamily="18" charset="0"/>
              </a:rPr>
              <a:t>sotge@hotmail.com</a:t>
            </a:r>
            <a:endParaRPr lang="ru-RU" sz="2000" dirty="0" smtClean="0">
              <a:solidFill>
                <a:srgbClr val="FFFFFF"/>
              </a:solidFill>
              <a:latin typeface="IBM Plex Sans"/>
              <a:cs typeface="Times New Roman" panose="02020603050405020304" pitchFamily="18" charset="0"/>
            </a:endParaRPr>
          </a:p>
        </p:txBody>
      </p:sp>
      <p:sp>
        <p:nvSpPr>
          <p:cNvPr id="12" name="object 4">
            <a:extLst>
              <a:ext uri="{FF2B5EF4-FFF2-40B4-BE49-F238E27FC236}">
                <a16:creationId xmlns="" xmlns:a16="http://schemas.microsoft.com/office/drawing/2014/main" id="{BE953AA4-62E9-4F56-B4C2-CB08921AED52}"/>
              </a:ext>
            </a:extLst>
          </p:cNvPr>
          <p:cNvSpPr txBox="1"/>
          <p:nvPr/>
        </p:nvSpPr>
        <p:spPr>
          <a:xfrm>
            <a:off x="831850" y="9464675"/>
            <a:ext cx="7503432" cy="433729"/>
          </a:xfrm>
          <a:prstGeom prst="rect">
            <a:avLst/>
          </a:prstGeom>
        </p:spPr>
        <p:txBody>
          <a:bodyPr vert="horz" wrap="square" lIns="0" tIns="19895" rIns="0" bIns="0" rtlCol="0">
            <a:spAutoFit/>
          </a:bodyPr>
          <a:lstStyle/>
          <a:p>
            <a:pPr marL="20942" marR="8377">
              <a:lnSpc>
                <a:spcPct val="120000"/>
              </a:lnSpc>
            </a:pPr>
            <a:r>
              <a:rPr lang="ru-RU" sz="2400" dirty="0" smtClean="0">
                <a:solidFill>
                  <a:srgbClr val="FFFFFF"/>
                </a:solidFill>
                <a:latin typeface="IBM Plex Sans"/>
                <a:cs typeface="Times New Roman" panose="02020603050405020304" pitchFamily="18" charset="0"/>
              </a:rPr>
              <a:t>Сорокин Максим Евгеньевич</a:t>
            </a:r>
            <a:endParaRPr lang="ru-RU" sz="2400" dirty="0">
              <a:solidFill>
                <a:srgbClr val="FFFFFF"/>
              </a:solidFill>
              <a:latin typeface="IBM Plex Sans"/>
              <a:cs typeface="Times New Roman" panose="02020603050405020304" pitchFamily="18" charset="0"/>
            </a:endParaRPr>
          </a:p>
        </p:txBody>
      </p:sp>
      <p:pic>
        <p:nvPicPr>
          <p:cNvPr id="3" name="Рисунок 2" descr="Изображение выглядит как текст, Шрифт, снимок экрана, Графика&#10;&#10;Автоматически созданное описание">
            <a:extLst>
              <a:ext uri="{FF2B5EF4-FFF2-40B4-BE49-F238E27FC236}">
                <a16:creationId xmlns="" xmlns:a16="http://schemas.microsoft.com/office/drawing/2014/main" id="{7CD5B39F-D467-0E4A-2425-7FF5FFC9978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31600" y="1105200"/>
            <a:ext cx="2880000" cy="758858"/>
          </a:xfrm>
          <a:prstGeom prst="rect">
            <a:avLst/>
          </a:prstGeom>
        </p:spPr>
      </p:pic>
    </p:spTree>
    <p:extLst>
      <p:ext uri="{BB962C8B-B14F-4D97-AF65-F5344CB8AC3E}">
        <p14:creationId xmlns="" xmlns:p14="http://schemas.microsoft.com/office/powerpoint/2010/main" val="58778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sorokin.m.e\Downloads\marlin-a-and-marlin-b.jpg"/>
          <p:cNvPicPr>
            <a:picLocks noChangeAspect="1" noChangeArrowheads="1"/>
          </p:cNvPicPr>
          <p:nvPr/>
        </p:nvPicPr>
        <p:blipFill>
          <a:blip r:embed="rId2" cstate="print">
            <a:lum/>
          </a:blip>
          <a:srcRect r="3328" b="16803"/>
          <a:stretch>
            <a:fillRect/>
          </a:stretch>
        </p:blipFill>
        <p:spPr bwMode="auto">
          <a:xfrm>
            <a:off x="0" y="0"/>
            <a:ext cx="20104100" cy="11309350"/>
          </a:xfrm>
          <a:prstGeom prst="rect">
            <a:avLst/>
          </a:prstGeom>
          <a:noFill/>
        </p:spPr>
      </p:pic>
      <p:pic>
        <p:nvPicPr>
          <p:cNvPr id="1029" name="Picture 5" descr="C:\Users\sorokin.m.e\Downloads\1614413099_17-p-prozrachnii-temnii-fon-png-23.png"/>
          <p:cNvPicPr>
            <a:picLocks noChangeAspect="1" noChangeArrowheads="1"/>
          </p:cNvPicPr>
          <p:nvPr/>
        </p:nvPicPr>
        <p:blipFill>
          <a:blip r:embed="rId3" cstate="print">
            <a:lum contrast="-40000"/>
          </a:blip>
          <a:srcRect/>
          <a:stretch>
            <a:fillRect/>
          </a:stretch>
        </p:blipFill>
        <p:spPr bwMode="auto">
          <a:xfrm>
            <a:off x="0" y="-1"/>
            <a:ext cx="20104100" cy="11309351"/>
          </a:xfrm>
          <a:prstGeom prst="rect">
            <a:avLst/>
          </a:prstGeom>
          <a:noFill/>
        </p:spPr>
      </p:pic>
      <p:pic>
        <p:nvPicPr>
          <p:cNvPr id="1027" name="Picture 3" descr="C:\Users\sorokin.m.e\Downloads\Рисунок1_pixian_ai.png"/>
          <p:cNvPicPr>
            <a:picLocks noChangeAspect="1" noChangeArrowheads="1"/>
          </p:cNvPicPr>
          <p:nvPr/>
        </p:nvPicPr>
        <p:blipFill>
          <a:blip r:embed="rId4" cstate="print"/>
          <a:srcRect l="57202"/>
          <a:stretch>
            <a:fillRect/>
          </a:stretch>
        </p:blipFill>
        <p:spPr bwMode="auto">
          <a:xfrm>
            <a:off x="11499850" y="0"/>
            <a:ext cx="8604250" cy="11309350"/>
          </a:xfrm>
          <a:prstGeom prst="rect">
            <a:avLst/>
          </a:prstGeom>
          <a:noFill/>
        </p:spPr>
      </p:pic>
      <p:sp>
        <p:nvSpPr>
          <p:cNvPr id="6" name="TextBox 5">
            <a:extLst>
              <a:ext uri="{FF2B5EF4-FFF2-40B4-BE49-F238E27FC236}">
                <a16:creationId xmlns="" xmlns:a16="http://schemas.microsoft.com/office/drawing/2014/main" id="{AE314C35-31F5-4D24-AFEC-7A7466F7D364}"/>
              </a:ext>
            </a:extLst>
          </p:cNvPr>
          <p:cNvSpPr txBox="1"/>
          <p:nvPr/>
        </p:nvSpPr>
        <p:spPr>
          <a:xfrm>
            <a:off x="755650" y="2378075"/>
            <a:ext cx="10972800" cy="7478970"/>
          </a:xfrm>
          <a:prstGeom prst="rect">
            <a:avLst/>
          </a:prstGeom>
          <a:noFill/>
        </p:spPr>
        <p:txBody>
          <a:bodyPr wrap="square" rtlCol="0">
            <a:spAutoFit/>
          </a:bodyPr>
          <a:lstStyle/>
          <a:p>
            <a:r>
              <a:rPr lang="ru-RU" sz="6000" dirty="0" smtClean="0">
                <a:solidFill>
                  <a:srgbClr val="15B012"/>
                </a:solidFill>
                <a:latin typeface="Montserrat SemiBold" panose="00000700000000000000" pitchFamily="2" charset="-52"/>
              </a:rPr>
              <a:t>Исследование влияние </a:t>
            </a:r>
            <a:r>
              <a:rPr lang="ru-RU" sz="6000" dirty="0" smtClean="0">
                <a:solidFill>
                  <a:srgbClr val="15B012"/>
                </a:solidFill>
                <a:latin typeface="Montserrat SemiBold" panose="00000700000000000000" pitchFamily="2" charset="-52"/>
              </a:rPr>
              <a:t>метеорологических данных на работу нефтяной скважины № 807 с использованием искусственного </a:t>
            </a:r>
            <a:r>
              <a:rPr lang="ru-RU" sz="6000" dirty="0" smtClean="0">
                <a:solidFill>
                  <a:srgbClr val="15B012"/>
                </a:solidFill>
                <a:latin typeface="Montserrat SemiBold" panose="00000700000000000000" pitchFamily="2" charset="-52"/>
              </a:rPr>
              <a:t>интеллекта. Разработка инструмента анализа работы нефтяной скважины.</a:t>
            </a:r>
            <a:endParaRPr lang="ru-RU" sz="6000" dirty="0">
              <a:solidFill>
                <a:srgbClr val="15B012"/>
              </a:solidFill>
              <a:latin typeface="Montserrat SemiBold" panose="00000700000000000000" pitchFamily="2" charset="-52"/>
            </a:endParaRPr>
          </a:p>
        </p:txBody>
      </p:sp>
      <p:pic>
        <p:nvPicPr>
          <p:cNvPr id="3" name="Рисунок 2" descr="Изображение выглядит как текст, Шрифт, Графика, графический дизайн&#10;&#10;Автоматически созданное описание">
            <a:extLst>
              <a:ext uri="{FF2B5EF4-FFF2-40B4-BE49-F238E27FC236}">
                <a16:creationId xmlns="" xmlns:a16="http://schemas.microsoft.com/office/drawing/2014/main" id="{7C22807E-3868-A7BF-5224-6F4134B0CD5D}"/>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31600" y="1105200"/>
            <a:ext cx="2197317" cy="514800"/>
          </a:xfrm>
          <a:prstGeom prst="rect">
            <a:avLst/>
          </a:prstGeom>
        </p:spPr>
      </p:pic>
    </p:spTree>
    <p:extLst>
      <p:ext uri="{BB962C8B-B14F-4D97-AF65-F5344CB8AC3E}">
        <p14:creationId xmlns="" xmlns:p14="http://schemas.microsoft.com/office/powerpoint/2010/main" val="240296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Сбор данных </a:t>
            </a:r>
            <a:r>
              <a:rPr lang="ru-RU" sz="4000" b="1" dirty="0" smtClean="0">
                <a:solidFill>
                  <a:srgbClr val="15B012"/>
                </a:solidFill>
                <a:latin typeface="IBM Plex Sans regular"/>
                <a:cs typeface="Times New Roman" panose="02020603050405020304" pitchFamily="18" charset="0"/>
              </a:rPr>
              <a:t>из разрозненных источников</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2605412"/>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Источник:</a:t>
            </a:r>
          </a:p>
          <a:p>
            <a:pPr marR="8377" indent="534988" algn="just"/>
            <a:r>
              <a:rPr lang="ru-RU" sz="2400" dirty="0" err="1" smtClean="0">
                <a:latin typeface="IBM Plex Sans regular"/>
                <a:cs typeface="Times New Roman" panose="02020603050405020304" pitchFamily="18" charset="0"/>
              </a:rPr>
              <a:t>Веб-сайт</a:t>
            </a:r>
            <a:r>
              <a:rPr lang="ru-RU" sz="2400" dirty="0" smtClean="0">
                <a:latin typeface="IBM Plex Sans regular"/>
                <a:cs typeface="Times New Roman" panose="02020603050405020304" pitchFamily="18" charset="0"/>
              </a:rPr>
              <a:t> с архивными данными о </a:t>
            </a:r>
            <a:r>
              <a:rPr lang="ru-RU" sz="2400" dirty="0" smtClean="0">
                <a:latin typeface="IBM Plex Sans regular"/>
                <a:cs typeface="Times New Roman" panose="02020603050405020304" pitchFamily="18" charset="0"/>
              </a:rPr>
              <a:t>погоде </a:t>
            </a:r>
            <a:r>
              <a:rPr lang="ru-RU" sz="2400" dirty="0" smtClean="0">
                <a:latin typeface="IBM Plex Sans regular"/>
                <a:cs typeface="Times New Roman" panose="02020603050405020304" pitchFamily="18" charset="0"/>
              </a:rPr>
              <a:t>в село </a:t>
            </a:r>
            <a:r>
              <a:rPr lang="ru-RU" sz="2400" dirty="0" err="1" smtClean="0">
                <a:latin typeface="IBM Plex Sans regular"/>
                <a:cs typeface="Times New Roman" panose="02020603050405020304" pitchFamily="18" charset="0"/>
              </a:rPr>
              <a:t>Самбург</a:t>
            </a:r>
            <a:r>
              <a:rPr lang="ru-RU" sz="2400" dirty="0" smtClean="0">
                <a:latin typeface="IBM Plex Sans regular"/>
                <a:cs typeface="Times New Roman" panose="02020603050405020304" pitchFamily="18" charset="0"/>
              </a:rPr>
              <a:t>: </a:t>
            </a:r>
            <a:r>
              <a:rPr lang="en-US" sz="2400" u="sng" dirty="0" smtClean="0">
                <a:latin typeface="IBM Plex Sans regular"/>
                <a:cs typeface="Times New Roman" panose="02020603050405020304" pitchFamily="18" charset="0"/>
              </a:rPr>
              <a:t>https://pogoda1.ru/samburg/arkhiv</a:t>
            </a:r>
            <a:r>
              <a:rPr lang="en-US" sz="2400" u="sng" dirty="0" smtClean="0">
                <a:latin typeface="IBM Plex Sans regular"/>
                <a:cs typeface="Times New Roman" panose="02020603050405020304" pitchFamily="18" charset="0"/>
              </a:rPr>
              <a:t>/</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Набор </a:t>
            </a:r>
            <a:r>
              <a:rPr lang="ru-RU" sz="2400" dirty="0" smtClean="0">
                <a:latin typeface="IBM Plex Sans regular"/>
                <a:cs typeface="Times New Roman" panose="02020603050405020304" pitchFamily="18" charset="0"/>
              </a:rPr>
              <a:t>содержит </a:t>
            </a:r>
            <a:r>
              <a:rPr lang="ru-RU" sz="2400" dirty="0" smtClean="0">
                <a:latin typeface="IBM Plex Sans regular"/>
                <a:cs typeface="Times New Roman" panose="02020603050405020304" pitchFamily="18" charset="0"/>
              </a:rPr>
              <a:t>данные с </a:t>
            </a:r>
            <a:r>
              <a:rPr lang="ru-RU" sz="2400" dirty="0" smtClean="0">
                <a:latin typeface="IBM Plex Sans regular"/>
                <a:cs typeface="Times New Roman" panose="02020603050405020304" pitchFamily="18" charset="0"/>
              </a:rPr>
              <a:t>07.06.2017 года по настоящее время.</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Ближайшее </a:t>
            </a:r>
            <a:r>
              <a:rPr lang="ru-RU" sz="2400" dirty="0" smtClean="0">
                <a:latin typeface="IBM Plex Sans regular"/>
                <a:cs typeface="Times New Roman" panose="02020603050405020304" pitchFamily="18" charset="0"/>
              </a:rPr>
              <a:t>к нефтяной скважине поселение (находится в 24 км</a:t>
            </a:r>
            <a:r>
              <a:rPr lang="ru-RU" sz="2400" dirty="0" smtClean="0">
                <a:latin typeface="IBM Plex Sans regular"/>
                <a:cs typeface="Times New Roman" panose="02020603050405020304" pitchFamily="18" charset="0"/>
              </a:rPr>
              <a:t>) с известными метеорологическими данными. Село расположено </a:t>
            </a:r>
            <a:r>
              <a:rPr lang="ru-RU" sz="2400" dirty="0" smtClean="0">
                <a:latin typeface="IBM Plex Sans regular"/>
                <a:cs typeface="Times New Roman" panose="02020603050405020304" pitchFamily="18" charset="0"/>
              </a:rPr>
              <a:t>в </a:t>
            </a:r>
            <a:r>
              <a:rPr lang="ru-RU" sz="2400" dirty="0" smtClean="0">
                <a:latin typeface="IBM Plex Sans regular"/>
                <a:cs typeface="Times New Roman" panose="02020603050405020304" pitchFamily="18" charset="0"/>
              </a:rPr>
              <a:t>Ямало-Ненецком автономном округе, </a:t>
            </a:r>
            <a:r>
              <a:rPr lang="ru-RU" sz="2400" dirty="0" err="1" smtClean="0">
                <a:latin typeface="IBM Plex Sans regular"/>
                <a:cs typeface="Times New Roman" panose="02020603050405020304" pitchFamily="18" charset="0"/>
              </a:rPr>
              <a:t>Пуровский</a:t>
            </a:r>
            <a:r>
              <a:rPr lang="ru-RU" sz="2400" dirty="0" smtClean="0">
                <a:latin typeface="IBM Plex Sans regular"/>
                <a:cs typeface="Times New Roman" panose="02020603050405020304" pitchFamily="18" charset="0"/>
              </a:rPr>
              <a:t> район.</a:t>
            </a:r>
          </a:p>
          <a:p>
            <a:pPr marR="8377" indent="534988"/>
            <a:r>
              <a:rPr lang="ru-RU" sz="2400" dirty="0" smtClean="0">
                <a:latin typeface="IBM Plex Sans regular"/>
                <a:cs typeface="Times New Roman" panose="02020603050405020304" pitchFamily="18" charset="0"/>
              </a:rPr>
              <a:t>Разработан и применен </a:t>
            </a:r>
            <a:r>
              <a:rPr lang="ru-RU" sz="2400" dirty="0" err="1" smtClean="0">
                <a:latin typeface="IBM Plex Sans regular"/>
                <a:cs typeface="Times New Roman" panose="02020603050405020304" pitchFamily="18" charset="0"/>
              </a:rPr>
              <a:t>парсер</a:t>
            </a:r>
            <a:r>
              <a:rPr lang="ru-RU" sz="2400" dirty="0" smtClean="0">
                <a:latin typeface="IBM Plex Sans regular"/>
                <a:cs typeface="Times New Roman" panose="02020603050405020304" pitchFamily="18" charset="0"/>
              </a:rPr>
              <a:t> </a:t>
            </a:r>
            <a:r>
              <a:rPr lang="en-US" sz="2400" dirty="0" smtClean="0">
                <a:latin typeface="IBM Plex Sans regular"/>
                <a:cs typeface="Times New Roman" panose="02020603050405020304" pitchFamily="18" charset="0"/>
              </a:rPr>
              <a:t>HTML </a:t>
            </a:r>
            <a:r>
              <a:rPr lang="ru-RU" sz="2400" dirty="0" smtClean="0">
                <a:latin typeface="IBM Plex Sans regular"/>
                <a:cs typeface="Times New Roman" panose="02020603050405020304" pitchFamily="18" charset="0"/>
              </a:rPr>
              <a:t>страниц в </a:t>
            </a:r>
            <a:r>
              <a:rPr lang="en-US" sz="2400" dirty="0" smtClean="0">
                <a:latin typeface="IBM Plex Sans regular"/>
                <a:cs typeface="Times New Roman" panose="02020603050405020304" pitchFamily="18" charset="0"/>
              </a:rPr>
              <a:t>CSV </a:t>
            </a:r>
            <a:r>
              <a:rPr lang="ru-RU" sz="2400" dirty="0" smtClean="0">
                <a:latin typeface="IBM Plex Sans regular"/>
                <a:cs typeface="Times New Roman" panose="02020603050405020304" pitchFamily="18" charset="0"/>
              </a:rPr>
              <a:t>файл для представления данных в удобочитаемый формат. </a:t>
            </a:r>
            <a:r>
              <a:rPr lang="ru-RU" sz="2400" dirty="0" smtClean="0">
                <a:latin typeface="IBM Plex Sans regular"/>
                <a:cs typeface="Times New Roman" panose="02020603050405020304" pitchFamily="18" charset="0"/>
              </a:rPr>
              <a:t>Собрано 2350 строк данных.</a:t>
            </a:r>
          </a:p>
          <a:p>
            <a:pPr marR="8377" indent="534988"/>
            <a:r>
              <a:rPr lang="ru-RU" sz="2400" dirty="0" smtClean="0">
                <a:latin typeface="IBM Plex Sans regular"/>
                <a:cs typeface="Times New Roman" panose="02020603050405020304" pitchFamily="18" charset="0"/>
              </a:rPr>
              <a:t>Основные метеорологические параметры:</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044" name="Picture 20"/>
          <p:cNvPicPr>
            <a:picLocks noChangeAspect="1" noChangeArrowheads="1"/>
          </p:cNvPicPr>
          <p:nvPr/>
        </p:nvPicPr>
        <p:blipFill>
          <a:blip r:embed="rId4" cstate="print"/>
          <a:srcRect/>
          <a:stretch>
            <a:fillRect/>
          </a:stretch>
        </p:blipFill>
        <p:spPr bwMode="auto">
          <a:xfrm>
            <a:off x="2813050" y="4740275"/>
            <a:ext cx="14466887" cy="6399213"/>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Сбор данных </a:t>
            </a:r>
            <a:r>
              <a:rPr lang="ru-RU" sz="4000" b="1" dirty="0" smtClean="0">
                <a:solidFill>
                  <a:srgbClr val="15B012"/>
                </a:solidFill>
                <a:latin typeface="IBM Plex Sans regular"/>
                <a:cs typeface="Times New Roman" panose="02020603050405020304" pitchFamily="18" charset="0"/>
              </a:rPr>
              <a:t>из разрозненных источников</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2605412"/>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Источник:</a:t>
            </a:r>
          </a:p>
          <a:p>
            <a:pPr marR="8377" indent="534988" algn="just"/>
            <a:r>
              <a:rPr lang="ru-RU" sz="2400" dirty="0" err="1" smtClean="0">
                <a:latin typeface="IBM Plex Sans regular"/>
                <a:cs typeface="Times New Roman" panose="02020603050405020304" pitchFamily="18" charset="0"/>
              </a:rPr>
              <a:t>Датасет</a:t>
            </a:r>
            <a:r>
              <a:rPr lang="ru-RU"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нефтяной скважины </a:t>
            </a:r>
            <a:r>
              <a:rPr lang="ru-RU" sz="2400" dirty="0" smtClean="0">
                <a:latin typeface="IBM Plex Sans regular"/>
                <a:cs typeface="Times New Roman" panose="02020603050405020304" pitchFamily="18" charset="0"/>
              </a:rPr>
              <a:t>№ 807: </a:t>
            </a:r>
            <a:r>
              <a:rPr lang="en-US" sz="2400" u="sng" dirty="0" smtClean="0">
                <a:latin typeface="IBM Plex Sans regular"/>
                <a:cs typeface="Times New Roman" panose="02020603050405020304" pitchFamily="18" charset="0"/>
              </a:rPr>
              <a:t>https://</a:t>
            </a:r>
            <a:r>
              <a:rPr lang="en-US" sz="2400" u="sng" dirty="0" smtClean="0">
                <a:latin typeface="IBM Plex Sans regular"/>
                <a:cs typeface="Times New Roman" panose="02020603050405020304" pitchFamily="18" charset="0"/>
              </a:rPr>
              <a:t>www.kaggle.com/datasets/ruslanzalevskikh/oil-well</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Набор </a:t>
            </a:r>
            <a:r>
              <a:rPr lang="ru-RU" sz="2400" dirty="0" smtClean="0">
                <a:latin typeface="IBM Plex Sans regular"/>
                <a:cs typeface="Times New Roman" panose="02020603050405020304" pitchFamily="18" charset="0"/>
              </a:rPr>
              <a:t>содержит 2939 строки </a:t>
            </a:r>
            <a:r>
              <a:rPr lang="ru-RU" sz="2400" dirty="0" smtClean="0">
                <a:latin typeface="IBM Plex Sans regular"/>
                <a:cs typeface="Times New Roman" panose="02020603050405020304" pitchFamily="18" charset="0"/>
              </a:rPr>
              <a:t>данных о работе нефтяной скважины.</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Площадь </a:t>
            </a:r>
            <a:r>
              <a:rPr lang="ru-RU" sz="2400" dirty="0" smtClean="0">
                <a:latin typeface="IBM Plex Sans regular"/>
                <a:cs typeface="Times New Roman" panose="02020603050405020304" pitchFamily="18" charset="0"/>
              </a:rPr>
              <a:t>21,05155 </a:t>
            </a:r>
            <a:r>
              <a:rPr lang="ru-RU" sz="2400" dirty="0" smtClean="0">
                <a:latin typeface="IBM Plex Sans regular"/>
                <a:cs typeface="Times New Roman" panose="02020603050405020304" pitchFamily="18" charset="0"/>
              </a:rPr>
              <a:t>га.</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Глубина скважины </a:t>
            </a:r>
            <a:r>
              <a:rPr lang="ru-RU" sz="2400" dirty="0" smtClean="0">
                <a:latin typeface="IBM Plex Sans regular"/>
                <a:cs typeface="Times New Roman" panose="02020603050405020304" pitchFamily="18" charset="0"/>
              </a:rPr>
              <a:t>4100 </a:t>
            </a:r>
            <a:r>
              <a:rPr lang="ru-RU" sz="2400" dirty="0" smtClean="0">
                <a:latin typeface="IBM Plex Sans regular"/>
                <a:cs typeface="Times New Roman" panose="02020603050405020304" pitchFamily="18" charset="0"/>
              </a:rPr>
              <a:t>м.</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Тюменская </a:t>
            </a:r>
            <a:r>
              <a:rPr lang="ru-RU" sz="2400" dirty="0" smtClean="0">
                <a:latin typeface="IBM Plex Sans regular"/>
                <a:cs typeface="Times New Roman" panose="02020603050405020304" pitchFamily="18" charset="0"/>
              </a:rPr>
              <a:t>область, ЯНАО, </a:t>
            </a:r>
            <a:r>
              <a:rPr lang="ru-RU" sz="2400" dirty="0" err="1" smtClean="0">
                <a:latin typeface="IBM Plex Sans regular"/>
                <a:cs typeface="Times New Roman" panose="02020603050405020304" pitchFamily="18" charset="0"/>
              </a:rPr>
              <a:t>Пуровский</a:t>
            </a:r>
            <a:r>
              <a:rPr lang="ru-RU" sz="2400" dirty="0" smtClean="0">
                <a:latin typeface="IBM Plex Sans regular"/>
                <a:cs typeface="Times New Roman" panose="02020603050405020304" pitchFamily="18" charset="0"/>
              </a:rPr>
              <a:t> район. Объект находится в 114 км по азимуту 341,21° от аэропорта г. </a:t>
            </a:r>
            <a:r>
              <a:rPr lang="ru-RU" sz="2400" dirty="0" err="1" smtClean="0">
                <a:latin typeface="IBM Plex Sans regular"/>
                <a:cs typeface="Times New Roman" panose="02020603050405020304" pitchFamily="18" charset="0"/>
              </a:rPr>
              <a:t>Тарко-Сале</a:t>
            </a:r>
            <a:r>
              <a:rPr lang="ru-RU" sz="2400" dirty="0" smtClean="0">
                <a:latin typeface="IBM Plex Sans regular"/>
                <a:cs typeface="Times New Roman" panose="02020603050405020304" pitchFamily="18" charset="0"/>
              </a:rPr>
              <a:t>, и в 27,1 км по азимуту 135,49° от аэропорта г. Новый </a:t>
            </a:r>
            <a:r>
              <a:rPr lang="ru-RU" sz="2400" dirty="0" smtClean="0">
                <a:latin typeface="IBM Plex Sans regular"/>
                <a:cs typeface="Times New Roman" panose="02020603050405020304" pitchFamily="18" charset="0"/>
              </a:rPr>
              <a:t>Уренгой.</a:t>
            </a:r>
            <a:r>
              <a:rPr lang="en-US" sz="2400" dirty="0" smtClean="0">
                <a:latin typeface="IBM Plex Sans regular"/>
                <a:cs typeface="Times New Roman" panose="02020603050405020304" pitchFamily="18" charset="0"/>
              </a:rPr>
              <a:t> (</a:t>
            </a:r>
            <a:r>
              <a:rPr lang="ru-RU" sz="2400" dirty="0" smtClean="0">
                <a:latin typeface="IBM Plex Sans regular"/>
                <a:cs typeface="Times New Roman" panose="02020603050405020304" pitchFamily="18" charset="0"/>
              </a:rPr>
              <a:t>ш</a:t>
            </a:r>
            <a:r>
              <a:rPr lang="ru-RU" sz="2400" dirty="0" smtClean="0">
                <a:latin typeface="IBM Plex Sans regular"/>
                <a:cs typeface="Times New Roman" panose="02020603050405020304" pitchFamily="18" charset="0"/>
              </a:rPr>
              <a:t>ирота: </a:t>
            </a:r>
            <a:r>
              <a:rPr lang="en-US" sz="2400" dirty="0" smtClean="0">
                <a:latin typeface="IBM Plex Sans regular"/>
                <a:cs typeface="Times New Roman" panose="02020603050405020304" pitchFamily="18" charset="0"/>
              </a:rPr>
              <a:t>66.80035786146756</a:t>
            </a:r>
            <a:r>
              <a:rPr lang="ru-RU" sz="2400" dirty="0" smtClean="0">
                <a:latin typeface="IBM Plex Sans regular"/>
                <a:cs typeface="Times New Roman" panose="02020603050405020304" pitchFamily="18" charset="0"/>
              </a:rPr>
              <a:t>, долгота: </a:t>
            </a:r>
            <a:r>
              <a:rPr lang="en-US" sz="2400" dirty="0" smtClean="0">
                <a:latin typeface="IBM Plex Sans regular"/>
                <a:cs typeface="Times New Roman" panose="02020603050405020304" pitchFamily="18" charset="0"/>
              </a:rPr>
              <a:t>78.38975066524623</a:t>
            </a:r>
            <a:r>
              <a:rPr lang="ru-RU" sz="2400" dirty="0" smtClean="0">
                <a:latin typeface="IBM Plex Sans regular"/>
                <a:cs typeface="Times New Roman" panose="02020603050405020304" pitchFamily="18" charset="0"/>
              </a:rPr>
              <a:t>).</a:t>
            </a:r>
          </a:p>
          <a:p>
            <a:pPr marR="8377" indent="534988"/>
            <a:r>
              <a:rPr lang="ru-RU" sz="2400" dirty="0" smtClean="0">
                <a:latin typeface="IBM Plex Sans regular"/>
                <a:cs typeface="Times New Roman" panose="02020603050405020304" pitchFamily="18" charset="0"/>
              </a:rPr>
              <a:t>Разработан и применен </a:t>
            </a:r>
            <a:r>
              <a:rPr lang="ru-RU" sz="2400" dirty="0" err="1" smtClean="0">
                <a:latin typeface="IBM Plex Sans regular"/>
                <a:cs typeface="Times New Roman" panose="02020603050405020304" pitchFamily="18" charset="0"/>
              </a:rPr>
              <a:t>парсер</a:t>
            </a:r>
            <a:r>
              <a:rPr lang="ru-RU" sz="2400" dirty="0" smtClean="0">
                <a:latin typeface="IBM Plex Sans regular"/>
                <a:cs typeface="Times New Roman" panose="02020603050405020304" pitchFamily="18" charset="0"/>
              </a:rPr>
              <a:t> </a:t>
            </a:r>
            <a:r>
              <a:rPr lang="en-US" sz="2400" dirty="0" smtClean="0">
                <a:latin typeface="IBM Plex Sans regular"/>
                <a:cs typeface="Times New Roman" panose="02020603050405020304" pitchFamily="18" charset="0"/>
              </a:rPr>
              <a:t>Excel </a:t>
            </a:r>
            <a:r>
              <a:rPr lang="ru-RU" sz="2400" dirty="0" smtClean="0">
                <a:latin typeface="IBM Plex Sans regular"/>
                <a:cs typeface="Times New Roman" panose="02020603050405020304" pitchFamily="18" charset="0"/>
              </a:rPr>
              <a:t>документа в </a:t>
            </a:r>
            <a:r>
              <a:rPr lang="en-US" sz="2400" dirty="0" smtClean="0">
                <a:latin typeface="IBM Plex Sans regular"/>
                <a:cs typeface="Times New Roman" panose="02020603050405020304" pitchFamily="18" charset="0"/>
              </a:rPr>
              <a:t>CSV </a:t>
            </a:r>
            <a:r>
              <a:rPr lang="ru-RU" sz="2400" dirty="0" smtClean="0">
                <a:latin typeface="IBM Plex Sans regular"/>
                <a:cs typeface="Times New Roman" panose="02020603050405020304" pitchFamily="18" charset="0"/>
              </a:rPr>
              <a:t>файл для представления данных в удобочитаемый формат.</a:t>
            </a:r>
            <a:endParaRPr lang="ru-RU" sz="2400" dirty="0" smtClean="0">
              <a:latin typeface="IBM Plex Sans regular"/>
              <a:cs typeface="Times New Roman" panose="02020603050405020304" pitchFamily="18" charset="0"/>
            </a:endParaRPr>
          </a:p>
          <a:p>
            <a:pPr marR="8377" indent="534988"/>
            <a:r>
              <a:rPr lang="ru-RU" sz="2400" dirty="0" smtClean="0">
                <a:latin typeface="IBM Plex Sans regular"/>
                <a:cs typeface="Times New Roman" panose="02020603050405020304" pitchFamily="18" charset="0"/>
              </a:rPr>
              <a:t>Основные </a:t>
            </a:r>
            <a:r>
              <a:rPr lang="ru-RU" sz="2400" dirty="0" smtClean="0">
                <a:latin typeface="IBM Plex Sans regular"/>
                <a:cs typeface="Times New Roman" panose="02020603050405020304" pitchFamily="18" charset="0"/>
              </a:rPr>
              <a:t>параметры эксплуатации нефтяной </a:t>
            </a:r>
            <a:r>
              <a:rPr lang="ru-RU" sz="2400" dirty="0" smtClean="0">
                <a:latin typeface="IBM Plex Sans regular"/>
                <a:cs typeface="Times New Roman" panose="02020603050405020304" pitchFamily="18" charset="0"/>
              </a:rPr>
              <a:t>скважины:</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1036" name="Picture 12"/>
          <p:cNvPicPr>
            <a:picLocks noChangeAspect="1" noChangeArrowheads="1"/>
          </p:cNvPicPr>
          <p:nvPr/>
        </p:nvPicPr>
        <p:blipFill>
          <a:blip r:embed="rId4" cstate="print"/>
          <a:srcRect/>
          <a:stretch>
            <a:fillRect/>
          </a:stretch>
        </p:blipFill>
        <p:spPr bwMode="auto">
          <a:xfrm>
            <a:off x="450850" y="4968875"/>
            <a:ext cx="19248761" cy="594360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Исследовательский </a:t>
            </a:r>
            <a:r>
              <a:rPr lang="ru-RU" sz="4000" b="1" dirty="0" smtClean="0">
                <a:solidFill>
                  <a:srgbClr val="15B012"/>
                </a:solidFill>
                <a:latin typeface="IBM Plex Sans regular"/>
                <a:cs typeface="Times New Roman" panose="02020603050405020304" pitchFamily="18" charset="0"/>
              </a:rPr>
              <a:t>анализ данных</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1497417"/>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Произведена подготовка данных в плане заполнения пустых значений – наиболее встречающимися значениями. Перевод категориальных данных в числовые. Изменены типы данных в необходимые числовые. Слияние данных по известным датам из двух </a:t>
            </a:r>
            <a:r>
              <a:rPr lang="ru-RU" sz="2400" dirty="0" err="1" smtClean="0">
                <a:latin typeface="IBM Plex Sans regular"/>
                <a:cs typeface="Times New Roman" panose="02020603050405020304" pitchFamily="18" charset="0"/>
              </a:rPr>
              <a:t>датасетов</a:t>
            </a:r>
            <a:r>
              <a:rPr lang="ru-RU" sz="2400" dirty="0" smtClean="0">
                <a:latin typeface="IBM Plex Sans regular"/>
                <a:cs typeface="Times New Roman" panose="02020603050405020304" pitchFamily="18" charset="0"/>
              </a:rPr>
              <a:t>. Произведено удаление ненужных столбцов (типа идентификаторов и ссылочных данных).</a:t>
            </a:r>
          </a:p>
          <a:p>
            <a:pPr marR="8377" indent="534988" algn="just"/>
            <a:r>
              <a:rPr lang="ru-RU" sz="2400" dirty="0" smtClean="0">
                <a:latin typeface="IBM Plex Sans regular"/>
                <a:cs typeface="Times New Roman" panose="02020603050405020304" pitchFamily="18" charset="0"/>
              </a:rPr>
              <a:t>Итоговый объединенный </a:t>
            </a:r>
            <a:r>
              <a:rPr lang="ru-RU" sz="2400" dirty="0" err="1" smtClean="0">
                <a:latin typeface="IBM Plex Sans regular"/>
                <a:cs typeface="Times New Roman" panose="02020603050405020304" pitchFamily="18" charset="0"/>
              </a:rPr>
              <a:t>датасет</a:t>
            </a:r>
            <a:r>
              <a:rPr lang="ru-RU" sz="2400" dirty="0" smtClean="0">
                <a:latin typeface="IBM Plex Sans regular"/>
                <a:cs typeface="Times New Roman" panose="02020603050405020304" pitchFamily="18" charset="0"/>
              </a:rPr>
              <a:t>:</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2050" name="Picture 2"/>
          <p:cNvPicPr>
            <a:picLocks noChangeAspect="1" noChangeArrowheads="1"/>
          </p:cNvPicPr>
          <p:nvPr/>
        </p:nvPicPr>
        <p:blipFill>
          <a:blip r:embed="rId4" cstate="print"/>
          <a:srcRect/>
          <a:stretch>
            <a:fillRect/>
          </a:stretch>
        </p:blipFill>
        <p:spPr bwMode="auto">
          <a:xfrm>
            <a:off x="603250" y="4359275"/>
            <a:ext cx="18942241" cy="5229225"/>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Исследовательский </a:t>
            </a:r>
            <a:r>
              <a:rPr lang="ru-RU" sz="4000" b="1" dirty="0" smtClean="0">
                <a:solidFill>
                  <a:srgbClr val="15B012"/>
                </a:solidFill>
                <a:latin typeface="IBM Plex Sans regular"/>
                <a:cs typeface="Times New Roman" panose="02020603050405020304" pitchFamily="18" charset="0"/>
              </a:rPr>
              <a:t>анализ данных</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758753"/>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 расчет коэффициентов </a:t>
            </a:r>
            <a:r>
              <a:rPr lang="ru-RU" sz="2400" dirty="0" smtClean="0">
                <a:latin typeface="IBM Plex Sans regular"/>
                <a:cs typeface="Times New Roman" panose="02020603050405020304" pitchFamily="18" charset="0"/>
              </a:rPr>
              <a:t>корреляции для всех столбцов </a:t>
            </a:r>
            <a:r>
              <a:rPr lang="ru-RU" sz="2400" dirty="0" smtClean="0">
                <a:latin typeface="IBM Plex Sans regular"/>
                <a:cs typeface="Times New Roman" panose="02020603050405020304" pitchFamily="18" charset="0"/>
              </a:rPr>
              <a:t>(не </a:t>
            </a:r>
            <a:r>
              <a:rPr lang="ru-RU" sz="2400" dirty="0" smtClean="0">
                <a:latin typeface="IBM Plex Sans regular"/>
                <a:cs typeface="Times New Roman" panose="02020603050405020304" pitchFamily="18" charset="0"/>
              </a:rPr>
              <a:t>связаны ли между собой какие-либо атрибуты</a:t>
            </a:r>
            <a:r>
              <a:rPr lang="ru-RU" sz="2400" dirty="0" smtClean="0">
                <a:latin typeface="IBM Plex Sans regular"/>
                <a:cs typeface="Times New Roman" panose="02020603050405020304" pitchFamily="18" charset="0"/>
              </a:rPr>
              <a:t>). Отсечена корреляция менее 10%:</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3074" name="Picture 2"/>
          <p:cNvPicPr>
            <a:picLocks noChangeAspect="1" noChangeArrowheads="1"/>
          </p:cNvPicPr>
          <p:nvPr/>
        </p:nvPicPr>
        <p:blipFill>
          <a:blip r:embed="rId4" cstate="print"/>
          <a:srcRect/>
          <a:stretch>
            <a:fillRect/>
          </a:stretch>
        </p:blipFill>
        <p:spPr bwMode="auto">
          <a:xfrm>
            <a:off x="755650" y="2911475"/>
            <a:ext cx="18605518" cy="8193141"/>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Исследовательский </a:t>
            </a:r>
            <a:r>
              <a:rPr lang="ru-RU" sz="4000" b="1" dirty="0" smtClean="0">
                <a:solidFill>
                  <a:srgbClr val="15B012"/>
                </a:solidFill>
                <a:latin typeface="IBM Plex Sans regular"/>
                <a:cs typeface="Times New Roman" panose="02020603050405020304" pitchFamily="18" charset="0"/>
              </a:rPr>
              <a:t>анализ данных</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389421"/>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Собраны пары с высокой корреляцией:</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4098" name="Picture 2"/>
          <p:cNvPicPr>
            <a:picLocks noChangeAspect="1" noChangeArrowheads="1"/>
          </p:cNvPicPr>
          <p:nvPr/>
        </p:nvPicPr>
        <p:blipFill>
          <a:blip r:embed="rId4" cstate="print"/>
          <a:srcRect/>
          <a:stretch>
            <a:fillRect/>
          </a:stretch>
        </p:blipFill>
        <p:spPr bwMode="auto">
          <a:xfrm>
            <a:off x="5556250" y="2759075"/>
            <a:ext cx="8274043" cy="8179460"/>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 xmlns:a16="http://schemas.microsoft.com/office/drawing/2014/main" id="{8EC10AF2-4779-4BEA-B303-B6B4873C1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359"/>
            <a:ext cx="20104100" cy="11304631"/>
          </a:xfrm>
          <a:prstGeom prst="rect">
            <a:avLst/>
          </a:prstGeom>
        </p:spPr>
      </p:pic>
      <p:sp>
        <p:nvSpPr>
          <p:cNvPr id="11" name="object 4">
            <a:extLst>
              <a:ext uri="{FF2B5EF4-FFF2-40B4-BE49-F238E27FC236}">
                <a16:creationId xmlns="" xmlns:a16="http://schemas.microsoft.com/office/drawing/2014/main" id="{20F932D0-1221-47CA-B9C5-7F560EE274E1}"/>
              </a:ext>
            </a:extLst>
          </p:cNvPr>
          <p:cNvSpPr txBox="1"/>
          <p:nvPr/>
        </p:nvSpPr>
        <p:spPr>
          <a:xfrm>
            <a:off x="831850" y="1082675"/>
            <a:ext cx="14624079" cy="635642"/>
          </a:xfrm>
          <a:prstGeom prst="rect">
            <a:avLst/>
          </a:prstGeom>
        </p:spPr>
        <p:txBody>
          <a:bodyPr vert="horz" wrap="square" lIns="0" tIns="19895" rIns="0" bIns="0" rtlCol="0">
            <a:spAutoFit/>
          </a:bodyPr>
          <a:lstStyle/>
          <a:p>
            <a:pPr marR="8377"/>
            <a:r>
              <a:rPr lang="ru-RU" sz="4000" b="1" dirty="0" smtClean="0">
                <a:solidFill>
                  <a:srgbClr val="15B012"/>
                </a:solidFill>
                <a:latin typeface="IBM Plex Sans regular"/>
                <a:cs typeface="Times New Roman" panose="02020603050405020304" pitchFamily="18" charset="0"/>
              </a:rPr>
              <a:t>Запуск </a:t>
            </a:r>
            <a:r>
              <a:rPr lang="ru-RU" sz="4000" b="1" dirty="0" smtClean="0">
                <a:solidFill>
                  <a:srgbClr val="15B012"/>
                </a:solidFill>
                <a:latin typeface="IBM Plex Sans regular"/>
                <a:cs typeface="Times New Roman" panose="02020603050405020304" pitchFamily="18" charset="0"/>
              </a:rPr>
              <a:t>базовых моделей машинного обучения</a:t>
            </a:r>
            <a:endParaRPr lang="ru-RU" sz="4000" b="1" dirty="0">
              <a:solidFill>
                <a:srgbClr val="15B012"/>
              </a:solidFill>
              <a:latin typeface="IBM Plex Sans regular"/>
              <a:cs typeface="Times New Roman" panose="02020603050405020304" pitchFamily="18" charset="0"/>
            </a:endParaRPr>
          </a:p>
        </p:txBody>
      </p:sp>
      <p:sp>
        <p:nvSpPr>
          <p:cNvPr id="9" name="object 4">
            <a:extLst>
              <a:ext uri="{FF2B5EF4-FFF2-40B4-BE49-F238E27FC236}">
                <a16:creationId xmlns="" xmlns:a16="http://schemas.microsoft.com/office/drawing/2014/main" id="{92C88FE5-21D1-48F3-BA42-62CAAB8CE265}"/>
              </a:ext>
            </a:extLst>
          </p:cNvPr>
          <p:cNvSpPr txBox="1"/>
          <p:nvPr/>
        </p:nvSpPr>
        <p:spPr>
          <a:xfrm>
            <a:off x="831850" y="2073275"/>
            <a:ext cx="18364200" cy="758753"/>
          </a:xfrm>
          <a:prstGeom prst="rect">
            <a:avLst/>
          </a:prstGeom>
        </p:spPr>
        <p:txBody>
          <a:bodyPr vert="horz" wrap="square" lIns="0" tIns="19895" rIns="0" bIns="0" rtlCol="0">
            <a:spAutoFit/>
          </a:bodyPr>
          <a:lstStyle/>
          <a:p>
            <a:pPr marR="8377" indent="534988" algn="just"/>
            <a:r>
              <a:rPr lang="ru-RU" sz="2400" dirty="0" smtClean="0">
                <a:latin typeface="IBM Plex Sans regular"/>
                <a:cs typeface="Times New Roman" panose="02020603050405020304" pitchFamily="18" charset="0"/>
              </a:rPr>
              <a:t>Произведено разделение данных </a:t>
            </a:r>
            <a:r>
              <a:rPr lang="ru-RU" sz="2400" dirty="0" smtClean="0">
                <a:latin typeface="IBM Plex Sans regular"/>
                <a:cs typeface="Times New Roman" panose="02020603050405020304" pitchFamily="18" charset="0"/>
              </a:rPr>
              <a:t>на X (экзогенные переменные, т.е. регрессоры или независимые) и </a:t>
            </a:r>
            <a:r>
              <a:rPr lang="ru-RU" sz="2400" dirty="0" err="1" smtClean="0">
                <a:latin typeface="IBM Plex Sans regular"/>
                <a:cs typeface="Times New Roman" panose="02020603050405020304" pitchFamily="18" charset="0"/>
              </a:rPr>
              <a:t>y</a:t>
            </a:r>
            <a:r>
              <a:rPr lang="ru-RU" sz="2400" dirty="0" smtClean="0">
                <a:latin typeface="IBM Plex Sans regular"/>
                <a:cs typeface="Times New Roman" panose="02020603050405020304" pitchFamily="18" charset="0"/>
              </a:rPr>
              <a:t> (эндогенные переменные или зависимые</a:t>
            </a:r>
            <a:r>
              <a:rPr lang="ru-RU" sz="2400" dirty="0" smtClean="0">
                <a:latin typeface="IBM Plex Sans regular"/>
                <a:cs typeface="Times New Roman" panose="02020603050405020304" pitchFamily="18" charset="0"/>
              </a:rPr>
              <a:t>) и </a:t>
            </a:r>
            <a:r>
              <a:rPr lang="ru-RU" sz="2400" dirty="0" err="1" smtClean="0">
                <a:latin typeface="IBM Plex Sans regular"/>
                <a:cs typeface="Times New Roman" panose="02020603050405020304" pitchFamily="18" charset="0"/>
              </a:rPr>
              <a:t>нормализция</a:t>
            </a:r>
            <a:r>
              <a:rPr lang="ru-RU" sz="2400" dirty="0" smtClean="0">
                <a:latin typeface="IBM Plex Sans regular"/>
                <a:cs typeface="Times New Roman" panose="02020603050405020304" pitchFamily="18" charset="0"/>
              </a:rPr>
              <a:t> данных:</a:t>
            </a:r>
            <a:endParaRPr lang="ru-RU" sz="1600" dirty="0" smtClean="0">
              <a:latin typeface="IBM Plex Sans regular"/>
              <a:cs typeface="Times New Roman" panose="02020603050405020304" pitchFamily="18" charset="0"/>
            </a:endParaRPr>
          </a:p>
        </p:txBody>
      </p:sp>
      <p:pic>
        <p:nvPicPr>
          <p:cNvPr id="3" name="Рисунок 2" descr="Изображение выглядит как черный, темнота&#10;&#10;Автоматически созданное описание">
            <a:extLst>
              <a:ext uri="{FF2B5EF4-FFF2-40B4-BE49-F238E27FC236}">
                <a16:creationId xmlns="" xmlns:a16="http://schemas.microsoft.com/office/drawing/2014/main" id="{651800DA-7DA4-6A63-EA59-0974636CB5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502400" y="1159200"/>
            <a:ext cx="2556000" cy="598834"/>
          </a:xfrm>
          <a:prstGeom prst="rect">
            <a:avLst/>
          </a:prstGeom>
        </p:spPr>
      </p:pic>
      <p:pic>
        <p:nvPicPr>
          <p:cNvPr id="5122" name="Picture 2"/>
          <p:cNvPicPr>
            <a:picLocks noChangeAspect="1" noChangeArrowheads="1"/>
          </p:cNvPicPr>
          <p:nvPr/>
        </p:nvPicPr>
        <p:blipFill>
          <a:blip r:embed="rId4" cstate="print"/>
          <a:srcRect r="64294" b="23053"/>
          <a:stretch>
            <a:fillRect/>
          </a:stretch>
        </p:blipFill>
        <p:spPr bwMode="auto">
          <a:xfrm>
            <a:off x="298450" y="3978274"/>
            <a:ext cx="3886200" cy="5564331"/>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srcRect/>
          <a:stretch>
            <a:fillRect/>
          </a:stretch>
        </p:blipFill>
        <p:spPr bwMode="auto">
          <a:xfrm>
            <a:off x="4337050" y="3978275"/>
            <a:ext cx="15400337" cy="5587228"/>
          </a:xfrm>
          <a:prstGeom prst="rect">
            <a:avLst/>
          </a:prstGeom>
          <a:noFill/>
          <a:ln w="9525">
            <a:noFill/>
            <a:miter lim="800000"/>
            <a:headEnd/>
            <a:tailEnd/>
          </a:ln>
        </p:spPr>
      </p:pic>
    </p:spTree>
    <p:extLst>
      <p:ext uri="{BB962C8B-B14F-4D97-AF65-F5344CB8AC3E}">
        <p14:creationId xmlns="" xmlns:p14="http://schemas.microsoft.com/office/powerpoint/2010/main" val="13043388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cstate="print"/>
          <a:stretch>
            <a:fillRect t="-105899" b="-27301"/>
          </a:stretch>
        </a:blipFill>
      </a:spPr>
      <a:bodyPr wrap="square" lIns="0" tIns="0" rIns="0" bIns="0" rtlCol="0"/>
      <a:lstStyle>
        <a:defPPr algn="l">
          <a:defRPr/>
        </a:defPPr>
      </a:lstStyle>
    </a:sp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6283</TotalTime>
  <Words>801</Words>
  <Application>Microsoft Office PowerPoint</Application>
  <PresentationFormat>Произвольный</PresentationFormat>
  <Paragraphs>91</Paragraphs>
  <Slides>23</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23</vt:i4>
      </vt:variant>
    </vt:vector>
  </HeadingPairs>
  <TitlesOfParts>
    <vt:vector size="24" baseType="lpstr">
      <vt:lpstr>Office Theme</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Создание новых и перспективных робототехнических решений на базе Университета Иннополис</dc:title>
  <dc:creator>Александр Климчик</dc:creator>
  <cp:lastModifiedBy>Сорокин М.Е.</cp:lastModifiedBy>
  <cp:revision>356</cp:revision>
  <dcterms:created xsi:type="dcterms:W3CDTF">2018-10-03T13:56:53Z</dcterms:created>
  <dcterms:modified xsi:type="dcterms:W3CDTF">2023-11-20T08:53:48Z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2018-10-03T00:00:00Z</vt:filetime>
  </property>
  <property fmtid="{D5CDD505-2E9C-101B-9397-08002B2CF9AE}" pid="3" name="Creator">
    <vt:lpwstr>Adobe Illustrator CC 22.1 (Windows)</vt:lpwstr>
  </property>
  <property fmtid="{D5CDD505-2E9C-101B-9397-08002B2CF9AE}" pid="4" name="LastSaved">
    <vt:filetime>2018-10-03T00:00:00Z</vt:filetime>
  </property>
</Properties>
</file>